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8" r:id="rId2"/>
    <p:sldMasterId id="2147483696" r:id="rId3"/>
    <p:sldMasterId id="2147483684" r:id="rId4"/>
    <p:sldMasterId id="2147483672" r:id="rId5"/>
    <p:sldMasterId id="2147483660" r:id="rId6"/>
  </p:sldMasterIdLst>
  <p:notesMasterIdLst>
    <p:notesMasterId r:id="rId36"/>
  </p:notesMasterIdLst>
  <p:handoutMasterIdLst>
    <p:handoutMasterId r:id="rId37"/>
  </p:handoutMasterIdLst>
  <p:sldIdLst>
    <p:sldId id="256" r:id="rId7"/>
    <p:sldId id="266" r:id="rId8"/>
    <p:sldId id="265" r:id="rId9"/>
    <p:sldId id="320" r:id="rId10"/>
    <p:sldId id="258" r:id="rId11"/>
    <p:sldId id="261" r:id="rId12"/>
    <p:sldId id="313" r:id="rId13"/>
    <p:sldId id="267" r:id="rId14"/>
    <p:sldId id="268" r:id="rId15"/>
    <p:sldId id="302" r:id="rId16"/>
    <p:sldId id="273" r:id="rId17"/>
    <p:sldId id="295" r:id="rId18"/>
    <p:sldId id="296" r:id="rId19"/>
    <p:sldId id="286" r:id="rId20"/>
    <p:sldId id="292" r:id="rId21"/>
    <p:sldId id="298" r:id="rId22"/>
    <p:sldId id="274" r:id="rId23"/>
    <p:sldId id="275" r:id="rId24"/>
    <p:sldId id="317" r:id="rId25"/>
    <p:sldId id="318" r:id="rId26"/>
    <p:sldId id="287" r:id="rId27"/>
    <p:sldId id="305" r:id="rId28"/>
    <p:sldId id="319" r:id="rId29"/>
    <p:sldId id="264" r:id="rId30"/>
    <p:sldId id="315" r:id="rId31"/>
    <p:sldId id="316" r:id="rId32"/>
    <p:sldId id="276" r:id="rId33"/>
    <p:sldId id="277" r:id="rId34"/>
    <p:sldId id="311" r:id="rId35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59D32F-7AE3-444A-9255-C8C3368E6BA9}">
          <p14:sldIdLst>
            <p14:sldId id="256"/>
            <p14:sldId id="266"/>
            <p14:sldId id="265"/>
            <p14:sldId id="320"/>
            <p14:sldId id="258"/>
            <p14:sldId id="261"/>
            <p14:sldId id="313"/>
            <p14:sldId id="267"/>
            <p14:sldId id="268"/>
            <p14:sldId id="302"/>
            <p14:sldId id="273"/>
            <p14:sldId id="295"/>
            <p14:sldId id="296"/>
            <p14:sldId id="286"/>
            <p14:sldId id="292"/>
            <p14:sldId id="298"/>
            <p14:sldId id="274"/>
            <p14:sldId id="275"/>
            <p14:sldId id="317"/>
            <p14:sldId id="318"/>
            <p14:sldId id="287"/>
            <p14:sldId id="305"/>
            <p14:sldId id="319"/>
            <p14:sldId id="264"/>
            <p14:sldId id="315"/>
            <p14:sldId id="316"/>
            <p14:sldId id="276"/>
            <p14:sldId id="277"/>
            <p14:sldId id="31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1" autoAdjust="0"/>
    <p:restoredTop sz="94660"/>
  </p:normalViewPr>
  <p:slideViewPr>
    <p:cSldViewPr>
      <p:cViewPr varScale="1">
        <p:scale>
          <a:sx n="82" d="100"/>
          <a:sy n="82" d="100"/>
        </p:scale>
        <p:origin x="-540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964" y="-12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czsr1\Documents\Copy%20of%20Overall%20TVRs%20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00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Sheet1!$BT$1</c:f>
              <c:strCache>
                <c:ptCount val="1"/>
                <c:pt idx="0">
                  <c:v>Overall Quarterly TVRs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multiLvlStrRef>
              <c:f>Sheet1!$BR$2:$BS$17</c:f>
              <c:multiLvlStrCache>
                <c:ptCount val="16"/>
                <c:lvl>
                  <c:pt idx="0">
                    <c:v>Q2</c:v>
                  </c:pt>
                  <c:pt idx="1">
                    <c:v>Q3</c:v>
                  </c:pt>
                  <c:pt idx="2">
                    <c:v>Q4</c:v>
                  </c:pt>
                  <c:pt idx="3">
                    <c:v>Q1</c:v>
                  </c:pt>
                  <c:pt idx="4">
                    <c:v>Q2</c:v>
                  </c:pt>
                  <c:pt idx="5">
                    <c:v>Q3</c:v>
                  </c:pt>
                  <c:pt idx="6">
                    <c:v>Q4</c:v>
                  </c:pt>
                  <c:pt idx="7">
                    <c:v>Q1</c:v>
                  </c:pt>
                  <c:pt idx="8">
                    <c:v>Q2</c:v>
                  </c:pt>
                  <c:pt idx="9">
                    <c:v>Q3</c:v>
                  </c:pt>
                  <c:pt idx="10">
                    <c:v>Q4</c:v>
                  </c:pt>
                  <c:pt idx="11">
                    <c:v>Q1</c:v>
                  </c:pt>
                  <c:pt idx="12">
                    <c:v>Q2</c:v>
                  </c:pt>
                  <c:pt idx="13">
                    <c:v>Q3</c:v>
                  </c:pt>
                  <c:pt idx="14">
                    <c:v>Q4</c:v>
                  </c:pt>
                  <c:pt idx="15">
                    <c:v>Q1</c:v>
                  </c:pt>
                </c:lvl>
                <c:lvl>
                  <c:pt idx="0">
                    <c:v>2005</c:v>
                  </c:pt>
                  <c:pt idx="3">
                    <c:v>2006</c:v>
                  </c:pt>
                  <c:pt idx="7">
                    <c:v>2007</c:v>
                  </c:pt>
                  <c:pt idx="11">
                    <c:v>2008</c:v>
                  </c:pt>
                  <c:pt idx="15">
                    <c:v>2009</c:v>
                  </c:pt>
                </c:lvl>
              </c:multiLvlStrCache>
            </c:multiLvlStrRef>
          </c:cat>
          <c:val>
            <c:numRef>
              <c:f>Sheet1!$BT$2:$BT$17</c:f>
              <c:numCache>
                <c:formatCode>General</c:formatCode>
                <c:ptCount val="16"/>
                <c:pt idx="0">
                  <c:v>622.20000000000005</c:v>
                </c:pt>
                <c:pt idx="1">
                  <c:v>1167.5</c:v>
                </c:pt>
                <c:pt idx="2">
                  <c:v>641.5</c:v>
                </c:pt>
                <c:pt idx="3">
                  <c:v>1101.3</c:v>
                </c:pt>
                <c:pt idx="4">
                  <c:v>0</c:v>
                </c:pt>
                <c:pt idx="5">
                  <c:v>394.6</c:v>
                </c:pt>
                <c:pt idx="6">
                  <c:v>17</c:v>
                </c:pt>
                <c:pt idx="7">
                  <c:v>1287.8</c:v>
                </c:pt>
                <c:pt idx="8">
                  <c:v>1044.5999999999999</c:v>
                </c:pt>
                <c:pt idx="9">
                  <c:v>95.1</c:v>
                </c:pt>
                <c:pt idx="10">
                  <c:v>397.2</c:v>
                </c:pt>
                <c:pt idx="11">
                  <c:v>1617</c:v>
                </c:pt>
                <c:pt idx="12">
                  <c:v>618.79999999999995</c:v>
                </c:pt>
                <c:pt idx="13">
                  <c:v>791.5</c:v>
                </c:pt>
                <c:pt idx="14">
                  <c:v>1163.5999999999999</c:v>
                </c:pt>
                <c:pt idx="15">
                  <c:v>2316.3000000000002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5099392"/>
        <c:axId val="263789888"/>
      </c:barChart>
      <c:catAx>
        <c:axId val="2550993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63789888"/>
        <c:crosses val="autoZero"/>
        <c:auto val="1"/>
        <c:lblAlgn val="ctr"/>
        <c:lblOffset val="100"/>
        <c:noMultiLvlLbl val="0"/>
      </c:catAx>
      <c:valAx>
        <c:axId val="263789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2550993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27/06/2013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smtClean="0"/>
              <a:t>27/06/2013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5F564-0A36-4A92-BF7B-72557E668A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2608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27/06/2013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 smtClean="0"/>
              <a:t>27/06/2013</a:t>
            </a:r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A1553-59A6-4568-BFEA-8E9EA86087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78575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dirty="0" smtClean="0"/>
              <a:t>27/06/2013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205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INDUSTRY</a:t>
            </a:r>
            <a:r>
              <a:rPr lang="en-GB" baseline="0" dirty="0" smtClean="0"/>
              <a:t> STANDARD MEASURE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27/06/2013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061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76</a:t>
            </a:r>
            <a:r>
              <a:rPr lang="en-GB" baseline="0" dirty="0" smtClean="0"/>
              <a:t> – Freeze in UK campaigns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27/06/2013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530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TVRs often higher in January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27/06/2013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3096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MUTUALLY EXCLUSIVE / APPROX</a:t>
            </a:r>
            <a:r>
              <a:rPr lang="en-GB" baseline="0" dirty="0" smtClean="0"/>
              <a:t> EQUAL DISTRIBUTION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27/06/2013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96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Non – emotive</a:t>
            </a:r>
            <a:r>
              <a:rPr lang="en-GB" baseline="0" dirty="0" smtClean="0"/>
              <a:t> r</a:t>
            </a:r>
            <a:r>
              <a:rPr lang="en-GB" dirty="0" smtClean="0"/>
              <a:t>emoved from the analysis</a:t>
            </a:r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27/06/2013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962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Mutually adjusted </a:t>
            </a:r>
            <a:r>
              <a:rPr lang="en-GB" dirty="0" err="1" smtClean="0"/>
              <a:t>pos</a:t>
            </a:r>
            <a:r>
              <a:rPr lang="en-GB" dirty="0" smtClean="0"/>
              <a:t> and </a:t>
            </a:r>
            <a:r>
              <a:rPr lang="en-GB" dirty="0" err="1" smtClean="0"/>
              <a:t>neg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27/06/2013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136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</a:t>
            </a:r>
            <a:r>
              <a:rPr lang="en-GB" baseline="0" dirty="0" smtClean="0"/>
              <a:t> WHY NEW RESULTS DIFFERENT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27/06/2013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55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Launch Phase: which has been associated with higher rates of recall due to the increased salience of new content / if 2 campaigns</a:t>
            </a:r>
            <a:r>
              <a:rPr lang="en-GB" baseline="0" dirty="0" smtClean="0"/>
              <a:t> at once which remembered??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27/06/2013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2135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After sensitivity analyses to test robustness of results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27/06/2013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9427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But</a:t>
            </a:r>
            <a:r>
              <a:rPr lang="en-GB" baseline="0" dirty="0" smtClean="0"/>
              <a:t> how is this relevant to practice – these results imply: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27/06/2013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889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Before we talk about</a:t>
            </a:r>
            <a:r>
              <a:rPr lang="en-GB" baseline="0" dirty="0" smtClean="0"/>
              <a:t> recall, what do we know about tobacco control campaigns?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dirty="0" smtClean="0"/>
              <a:t>27/06/2013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697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Although the results</a:t>
            </a:r>
            <a:r>
              <a:rPr lang="en-GB" baseline="0" dirty="0" smtClean="0"/>
              <a:t> are varied /// DESPITE THIS, WE KNOW LITTLE ABOUT RECALL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27/06/2013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688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27/06/2013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331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That’s why recall</a:t>
            </a:r>
            <a:r>
              <a:rPr lang="en-GB" baseline="0" dirty="0" smtClean="0"/>
              <a:t> is easier!! Otherwise need to correct for underlying level of cessation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27/06/2013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31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By dividing</a:t>
            </a:r>
            <a:r>
              <a:rPr lang="en-GB" baseline="0" dirty="0" smtClean="0"/>
              <a:t> advertising exposure into 1-3 and 4-6 month periods before survey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27/06/2013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207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 other variables measured</a:t>
            </a:r>
            <a:r>
              <a:rPr lang="en-GB" baseline="0" dirty="0" smtClean="0"/>
              <a:t> in ITC – policy, packs </a:t>
            </a:r>
            <a:r>
              <a:rPr lang="en-GB" baseline="0" dirty="0" err="1" smtClean="0"/>
              <a:t>etc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27/06/2013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44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BEFORE THE</a:t>
            </a:r>
            <a:r>
              <a:rPr lang="en-GB" baseline="0" dirty="0" smtClean="0"/>
              <a:t> FREEZE in </a:t>
            </a:r>
            <a:r>
              <a:rPr lang="en-GB" baseline="0" dirty="0" err="1" smtClean="0"/>
              <a:t>april</a:t>
            </a:r>
            <a:r>
              <a:rPr lang="en-GB" baseline="0" dirty="0" smtClean="0"/>
              <a:t> 2010 – follow up timeline shown left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27/06/2013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460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Using income reduced statistical</a:t>
            </a:r>
            <a:r>
              <a:rPr lang="en-GB" baseline="0" dirty="0" smtClean="0"/>
              <a:t> power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27/06/2013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405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D05E-F89F-4215-97B3-A76442432267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A8F28-5D06-4354-9749-47B52B978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527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D05E-F89F-4215-97B3-A76442432267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A8F28-5D06-4354-9749-47B52B978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324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D05E-F89F-4215-97B3-A76442432267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A8F28-5D06-4354-9749-47B52B978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152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B3E2-FAF6-45C6-83FD-3560F262029B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2139-3590-4CFC-98AD-6D7DADD2F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212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B3E2-FAF6-45C6-83FD-3560F262029B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2139-3590-4CFC-98AD-6D7DADD2F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533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B3E2-FAF6-45C6-83FD-3560F262029B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2139-3590-4CFC-98AD-6D7DADD2F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100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B3E2-FAF6-45C6-83FD-3560F262029B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2139-3590-4CFC-98AD-6D7DADD2F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19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B3E2-FAF6-45C6-83FD-3560F262029B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2139-3590-4CFC-98AD-6D7DADD2F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179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B3E2-FAF6-45C6-83FD-3560F262029B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2139-3590-4CFC-98AD-6D7DADD2F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612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B3E2-FAF6-45C6-83FD-3560F262029B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2139-3590-4CFC-98AD-6D7DADD2F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211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B3E2-FAF6-45C6-83FD-3560F262029B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2139-3590-4CFC-98AD-6D7DADD2F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825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40324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D05E-F89F-4215-97B3-A76442432267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A8F28-5D06-4354-9749-47B52B97830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162422" y="140732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27/06/2013</a:t>
            </a:r>
          </a:p>
        </p:txBody>
      </p:sp>
    </p:spTree>
    <p:extLst>
      <p:ext uri="{BB962C8B-B14F-4D97-AF65-F5344CB8AC3E}">
        <p14:creationId xmlns:p14="http://schemas.microsoft.com/office/powerpoint/2010/main" val="522019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B3E2-FAF6-45C6-83FD-3560F262029B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2139-3590-4CFC-98AD-6D7DADD2F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3676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B3E2-FAF6-45C6-83FD-3560F262029B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2139-3590-4CFC-98AD-6D7DADD2F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2451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3B3E2-FAF6-45C6-83FD-3560F262029B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2139-3590-4CFC-98AD-6D7DADD2F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974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332C-AB32-46EC-9DB8-8DE165120381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4F38-6086-4C95-861D-584CD1D8B7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994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332C-AB32-46EC-9DB8-8DE165120381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4F38-6086-4C95-861D-584CD1D8B7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6340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332C-AB32-46EC-9DB8-8DE165120381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4F38-6086-4C95-861D-584CD1D8B7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91649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332C-AB32-46EC-9DB8-8DE165120381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4F38-6086-4C95-861D-584CD1D8B7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9206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332C-AB32-46EC-9DB8-8DE165120381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4F38-6086-4C95-861D-584CD1D8B7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1575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332C-AB32-46EC-9DB8-8DE165120381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4F38-6086-4C95-861D-584CD1D8B7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3873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332C-AB32-46EC-9DB8-8DE165120381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4F38-6086-4C95-861D-584CD1D8B7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637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D05E-F89F-4215-97B3-A76442432267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A8F28-5D06-4354-9749-47B52B978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004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332C-AB32-46EC-9DB8-8DE165120381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4F38-6086-4C95-861D-584CD1D8B7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7191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332C-AB32-46EC-9DB8-8DE165120381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4F38-6086-4C95-861D-584CD1D8B7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8263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332C-AB32-46EC-9DB8-8DE165120381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4F38-6086-4C95-861D-584CD1D8B7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9783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6332C-AB32-46EC-9DB8-8DE165120381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84F38-6086-4C95-861D-584CD1D8B7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7273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8B17-6D87-4485-A9C5-03ADC6D976B5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F456-3D1E-45FD-A257-C31648945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4670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8B17-6D87-4485-A9C5-03ADC6D976B5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F456-3D1E-45FD-A257-C31648945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2704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8B17-6D87-4485-A9C5-03ADC6D976B5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F456-3D1E-45FD-A257-C31648945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8023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8B17-6D87-4485-A9C5-03ADC6D976B5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F456-3D1E-45FD-A257-C31648945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62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8B17-6D87-4485-A9C5-03ADC6D976B5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F456-3D1E-45FD-A257-C31648945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7789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8B17-6D87-4485-A9C5-03ADC6D976B5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F456-3D1E-45FD-A257-C31648945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09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D05E-F89F-4215-97B3-A76442432267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A8F28-5D06-4354-9749-47B52B978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8572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8B17-6D87-4485-A9C5-03ADC6D976B5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F456-3D1E-45FD-A257-C31648945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9108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8B17-6D87-4485-A9C5-03ADC6D976B5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F456-3D1E-45FD-A257-C31648945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0678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8B17-6D87-4485-A9C5-03ADC6D976B5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F456-3D1E-45FD-A257-C31648945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58342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8B17-6D87-4485-A9C5-03ADC6D976B5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F456-3D1E-45FD-A257-C31648945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7786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C8B17-6D87-4485-A9C5-03ADC6D976B5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1F456-3D1E-45FD-A257-C31648945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2219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824A-0202-47E1-A440-DD35ED7682C5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F334-579C-4CF4-BEB8-27BB52BC0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2379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824A-0202-47E1-A440-DD35ED7682C5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F334-579C-4CF4-BEB8-27BB52BC0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7200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824A-0202-47E1-A440-DD35ED7682C5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F334-579C-4CF4-BEB8-27BB52BC0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352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824A-0202-47E1-A440-DD35ED7682C5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F334-579C-4CF4-BEB8-27BB52BC0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7545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824A-0202-47E1-A440-DD35ED7682C5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F334-579C-4CF4-BEB8-27BB52BC0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89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D05E-F89F-4215-97B3-A76442432267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A8F28-5D06-4354-9749-47B52B978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5944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824A-0202-47E1-A440-DD35ED7682C5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F334-579C-4CF4-BEB8-27BB52BC0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833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824A-0202-47E1-A440-DD35ED7682C5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F334-579C-4CF4-BEB8-27BB52BC0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8079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824A-0202-47E1-A440-DD35ED7682C5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F334-579C-4CF4-BEB8-27BB52BC0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6975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824A-0202-47E1-A440-DD35ED7682C5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F334-579C-4CF4-BEB8-27BB52BC0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650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824A-0202-47E1-A440-DD35ED7682C5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F334-579C-4CF4-BEB8-27BB52BC0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9105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824A-0202-47E1-A440-DD35ED7682C5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EF334-579C-4CF4-BEB8-27BB52BC0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81522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3CA6-438A-4EA2-92BE-05809A79A422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9B51-8EB6-461A-A44C-3555BEB73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3674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3CA6-438A-4EA2-92BE-05809A79A422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9B51-8EB6-461A-A44C-3555BEB73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1350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3CA6-438A-4EA2-92BE-05809A79A422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9B51-8EB6-461A-A44C-3555BEB73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20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3CA6-438A-4EA2-92BE-05809A79A422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9B51-8EB6-461A-A44C-3555BEB73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528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D05E-F89F-4215-97B3-A76442432267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A8F28-5D06-4354-9749-47B52B978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429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3CA6-438A-4EA2-92BE-05809A79A422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9B51-8EB6-461A-A44C-3555BEB73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8574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3CA6-438A-4EA2-92BE-05809A79A422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9B51-8EB6-461A-A44C-3555BEB73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6855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3CA6-438A-4EA2-92BE-05809A79A422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9B51-8EB6-461A-A44C-3555BEB73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7182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3CA6-438A-4EA2-92BE-05809A79A422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9B51-8EB6-461A-A44C-3555BEB73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7894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3CA6-438A-4EA2-92BE-05809A79A422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9B51-8EB6-461A-A44C-3555BEB73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4404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3CA6-438A-4EA2-92BE-05809A79A422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9B51-8EB6-461A-A44C-3555BEB73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6208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3CA6-438A-4EA2-92BE-05809A79A422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C9B51-8EB6-461A-A44C-3555BEB73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693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D05E-F89F-4215-97B3-A76442432267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A8F28-5D06-4354-9749-47B52B978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54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D05E-F89F-4215-97B3-A76442432267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A8F28-5D06-4354-9749-47B52B978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027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D05E-F89F-4215-97B3-A76442432267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A8F28-5D06-4354-9749-47B52B9783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42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930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8229600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4D05E-F89F-4215-97B3-A76442432267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A8F28-5D06-4354-9749-47B52B97830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8046"/>
            <a:ext cx="9144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:\Users\mcztel\AppData\Local\Temp\5618_UKCTCS_logo3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7405"/>
            <a:ext cx="31686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59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3B3E2-FAF6-45C6-83FD-3560F262029B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62139-3590-4CFC-98AD-6D7DADD2F1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30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6332C-AB32-46EC-9DB8-8DE165120381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84F38-6086-4C95-861D-584CD1D8B7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62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C8B17-6D87-4485-A9C5-03ADC6D976B5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1F456-3D1E-45FD-A257-C316489459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708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B824A-0202-47E1-A440-DD35ED7682C5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EF334-579C-4CF4-BEB8-27BB52BC0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88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53CA6-438A-4EA2-92BE-05809A79A422}" type="datetimeFigureOut">
              <a:rPr lang="en-GB" smtClean="0"/>
              <a:t>28/06/2013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C9B51-8EB6-461A-A44C-3555BEB73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08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npri.org.uk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Impact of different types of tobacco control advertising content on six-month campaign recall in England</a:t>
            </a:r>
            <a:endParaRPr lang="en-GB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501008"/>
            <a:ext cx="8208912" cy="175260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chemeClr val="tx1"/>
                </a:solidFill>
              </a:rPr>
              <a:t>Sol Richardson</a:t>
            </a:r>
          </a:p>
          <a:p>
            <a:endParaRPr lang="en-GB" sz="280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 UK Centre for Tobacco Control </a:t>
            </a:r>
            <a:r>
              <a:rPr lang="en-GB" sz="2000" dirty="0" smtClean="0">
                <a:solidFill>
                  <a:schemeClr val="tx1"/>
                </a:solidFill>
              </a:rPr>
              <a:t>Studies (UKCTCS)</a:t>
            </a:r>
          </a:p>
          <a:p>
            <a:r>
              <a:rPr lang="en-GB" sz="2000" dirty="0" smtClean="0">
                <a:solidFill>
                  <a:schemeClr val="tx1"/>
                </a:solidFill>
              </a:rPr>
              <a:t>University of Nottingham</a:t>
            </a:r>
          </a:p>
          <a:p>
            <a:endParaRPr lang="en-GB" sz="28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8046"/>
            <a:ext cx="9144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mcztel\AppData\Local\Temp\5618_UKCTCS_logo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6632"/>
            <a:ext cx="31686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28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Follow-up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772817"/>
            <a:ext cx="6779096" cy="4032448"/>
          </a:xfrm>
        </p:spPr>
        <p:txBody>
          <a:bodyPr>
            <a:normAutofit lnSpcReduction="10000"/>
          </a:bodyPr>
          <a:lstStyle/>
          <a:p>
            <a:r>
              <a:rPr lang="en-GB" sz="2400" dirty="0" smtClean="0"/>
              <a:t>Smokers residing in England aged 18 or over 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 smtClean="0"/>
              <a:t>3,641 unique individuals recruited in waves 1 to 6 of the study’s UK arm (from January 2002 to February 2008)</a:t>
            </a:r>
          </a:p>
          <a:p>
            <a:endParaRPr lang="en-GB" sz="2400" dirty="0" smtClean="0"/>
          </a:p>
          <a:p>
            <a:r>
              <a:rPr lang="en-GB" sz="2400" dirty="0" smtClean="0"/>
              <a:t> 1,987 (or 55%) were followed up at least once in waves 4 to 7 between April 2005 and March 2009 and had valid exposure and recall data, giving 3,972 observations over four iterations of the survey </a:t>
            </a:r>
          </a:p>
          <a:p>
            <a:endParaRPr lang="en-GB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8493378"/>
              </p:ext>
            </p:extLst>
          </p:nvPr>
        </p:nvGraphicFramePr>
        <p:xfrm>
          <a:off x="467544" y="807720"/>
          <a:ext cx="1368152" cy="49253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4312"/>
                <a:gridCol w="327947"/>
                <a:gridCol w="655893"/>
              </a:tblGrid>
              <a:tr h="102611"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u="none" strike="noStrike" dirty="0">
                          <a:effectLst/>
                        </a:rPr>
                        <a:t>Apr-05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 dirty="0">
                          <a:effectLst/>
                        </a:rPr>
                        <a:t>4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u="none" strike="noStrike" dirty="0">
                          <a:effectLst/>
                        </a:rPr>
                        <a:t>0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611"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u="none" strike="noStrike" dirty="0">
                          <a:effectLst/>
                        </a:rPr>
                        <a:t>May-05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u="none" strike="noStrike" dirty="0">
                          <a:effectLst/>
                        </a:rPr>
                        <a:t>160.4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611"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u="none" strike="noStrike" dirty="0">
                          <a:effectLst/>
                        </a:rPr>
                        <a:t>Jun-05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u="none" strike="noStrike" dirty="0">
                          <a:effectLst/>
                        </a:rPr>
                        <a:t>461.8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611"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u="none" strike="noStrike" dirty="0">
                          <a:effectLst/>
                        </a:rPr>
                        <a:t>Jul-05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u="none" strike="noStrike" dirty="0">
                          <a:effectLst/>
                        </a:rPr>
                        <a:t>557.7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611"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u="none" strike="noStrike">
                          <a:effectLst/>
                        </a:rPr>
                        <a:t>Aug-05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u="none" strike="noStrike" dirty="0">
                          <a:effectLst/>
                        </a:rPr>
                        <a:t>95.2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611"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u="none" strike="noStrike" dirty="0">
                          <a:effectLst/>
                        </a:rPr>
                        <a:t>Sep-05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u="none" strike="noStrike" dirty="0">
                          <a:effectLst/>
                        </a:rPr>
                        <a:t>514.6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611"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u="none" strike="noStrike" dirty="0">
                          <a:effectLst/>
                        </a:rPr>
                        <a:t>Oct-05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u="none" strike="noStrike" dirty="0">
                          <a:effectLst/>
                        </a:rPr>
                        <a:t>212.1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611"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u="none" strike="noStrike" dirty="0">
                          <a:effectLst/>
                        </a:rPr>
                        <a:t>Nov-05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u="none" strike="noStrike" dirty="0">
                          <a:effectLst/>
                        </a:rPr>
                        <a:t>151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611"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u="none" strike="noStrike" dirty="0">
                          <a:effectLst/>
                        </a:rPr>
                        <a:t>Dec-05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u="none" strike="noStrike" dirty="0">
                          <a:effectLst/>
                        </a:rPr>
                        <a:t>278.4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611"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u="none" strike="noStrike" dirty="0">
                          <a:effectLst/>
                        </a:rPr>
                        <a:t>Jan-06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u="none" strike="noStrike" dirty="0">
                          <a:effectLst/>
                        </a:rPr>
                        <a:t>0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611"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u="none" strike="noStrike" dirty="0">
                          <a:effectLst/>
                        </a:rPr>
                        <a:t>Feb-06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u="none" strike="noStrike" dirty="0">
                          <a:effectLst/>
                        </a:rPr>
                        <a:t>459.7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/>
                </a:tc>
              </a:tr>
              <a:tr h="102611"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u="none" strike="noStrike" dirty="0">
                          <a:effectLst/>
                        </a:rPr>
                        <a:t>Mar-06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u="none" strike="noStrike" dirty="0">
                          <a:effectLst/>
                        </a:rPr>
                        <a:t>641.6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/>
                </a:tc>
              </a:tr>
              <a:tr h="102611"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u="none" strike="noStrike" dirty="0">
                          <a:effectLst/>
                        </a:rPr>
                        <a:t>Apr-06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 dirty="0">
                          <a:effectLst/>
                        </a:rPr>
                        <a:t>5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u="none" strike="noStrike" dirty="0">
                          <a:effectLst/>
                        </a:rPr>
                        <a:t>0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611"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u="none" strike="noStrike">
                          <a:effectLst/>
                        </a:rPr>
                        <a:t>May-06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u="none" strike="noStrike" dirty="0">
                          <a:effectLst/>
                        </a:rPr>
                        <a:t>0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611"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u="none" strike="noStrike" dirty="0">
                          <a:effectLst/>
                        </a:rPr>
                        <a:t>Jun-06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u="none" strike="noStrike" dirty="0">
                          <a:effectLst/>
                        </a:rPr>
                        <a:t>0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611"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u="none" strike="noStrike" dirty="0">
                          <a:effectLst/>
                        </a:rPr>
                        <a:t>Jul-06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u="none" strike="noStrike" dirty="0">
                          <a:effectLst/>
                        </a:rPr>
                        <a:t>0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611"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u="none" strike="noStrike" dirty="0">
                          <a:effectLst/>
                        </a:rPr>
                        <a:t>Aug-06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u="none" strike="noStrike" dirty="0">
                          <a:effectLst/>
                        </a:rPr>
                        <a:t>0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611"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u="none" strike="noStrike" dirty="0">
                          <a:effectLst/>
                        </a:rPr>
                        <a:t>Sep-06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u="none" strike="noStrike" dirty="0">
                          <a:effectLst/>
                        </a:rPr>
                        <a:t>394.6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611"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u="none" strike="noStrike" dirty="0">
                          <a:effectLst/>
                        </a:rPr>
                        <a:t>Oct-06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u="none" strike="noStrike" dirty="0">
                          <a:effectLst/>
                        </a:rPr>
                        <a:t>17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611"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u="none" strike="noStrike" dirty="0">
                          <a:effectLst/>
                        </a:rPr>
                        <a:t>Nov-06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u="none" strike="noStrike">
                          <a:effectLst/>
                        </a:rPr>
                        <a:t>0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611"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u="none" strike="noStrike" dirty="0">
                          <a:effectLst/>
                        </a:rPr>
                        <a:t>Dec-06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u="none" strike="noStrike" dirty="0">
                          <a:effectLst/>
                        </a:rPr>
                        <a:t>0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611"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u="none" strike="noStrike" dirty="0">
                          <a:effectLst/>
                        </a:rPr>
                        <a:t>Jan-07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u="none" strike="noStrike" dirty="0">
                          <a:effectLst/>
                        </a:rPr>
                        <a:t>707.6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611"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u="none" strike="noStrike" dirty="0">
                          <a:effectLst/>
                        </a:rPr>
                        <a:t>Feb-07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u="none" strike="noStrike" dirty="0">
                          <a:effectLst/>
                        </a:rPr>
                        <a:t>126.2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611"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u="none" strike="noStrike">
                          <a:effectLst/>
                        </a:rPr>
                        <a:t>Mar-07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 dirty="0">
                          <a:effectLst/>
                        </a:rPr>
                        <a:t>6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u="none" strike="noStrike" dirty="0">
                          <a:effectLst/>
                        </a:rPr>
                        <a:t>454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611"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u="none" strike="noStrike" dirty="0">
                          <a:effectLst/>
                        </a:rPr>
                        <a:t>Apr-07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u="none" strike="noStrike">
                          <a:effectLst/>
                        </a:rPr>
                        <a:t>100.5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611"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u="none" strike="noStrike">
                          <a:effectLst/>
                        </a:rPr>
                        <a:t>May-07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u="none" strike="noStrike">
                          <a:effectLst/>
                        </a:rPr>
                        <a:t>328.4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611"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u="none" strike="noStrike" dirty="0">
                          <a:effectLst/>
                        </a:rPr>
                        <a:t>Jun-07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u="none" strike="noStrike">
                          <a:effectLst/>
                        </a:rPr>
                        <a:t>615.7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611"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u="none" strike="noStrike">
                          <a:effectLst/>
                        </a:rPr>
                        <a:t>Jul-07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u="none" strike="noStrike">
                          <a:effectLst/>
                        </a:rPr>
                        <a:t>95.1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611"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u="none" strike="noStrike">
                          <a:effectLst/>
                        </a:rPr>
                        <a:t>Aug-07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u="none" strike="noStrike">
                          <a:effectLst/>
                        </a:rPr>
                        <a:t>0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611"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u="none" strike="noStrike" dirty="0">
                          <a:effectLst/>
                        </a:rPr>
                        <a:t>Sep-07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u="none" strike="noStrike">
                          <a:effectLst/>
                        </a:rPr>
                        <a:t>0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611"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u="none" strike="noStrike" dirty="0">
                          <a:effectLst/>
                        </a:rPr>
                        <a:t>Oct-07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u="none" strike="noStrike">
                          <a:effectLst/>
                        </a:rPr>
                        <a:t>219.1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611"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u="none" strike="noStrike" dirty="0">
                          <a:effectLst/>
                        </a:rPr>
                        <a:t>Nov-07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u="none" strike="noStrike">
                          <a:effectLst/>
                        </a:rPr>
                        <a:t>92.7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611"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u="none" strike="noStrike" dirty="0">
                          <a:effectLst/>
                        </a:rPr>
                        <a:t>Dec-07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u="none" strike="noStrike">
                          <a:effectLst/>
                        </a:rPr>
                        <a:t>85.4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611"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u="none" strike="noStrike" dirty="0">
                          <a:effectLst/>
                        </a:rPr>
                        <a:t>Jan-08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u="none" strike="noStrike">
                          <a:effectLst/>
                        </a:rPr>
                        <a:t>718.1</a:t>
                      </a:r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611"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u="none" strike="noStrike" dirty="0">
                          <a:effectLst/>
                        </a:rPr>
                        <a:t>Feb-08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u="none" strike="noStrike" dirty="0">
                          <a:effectLst/>
                        </a:rPr>
                        <a:t>487.4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611"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u="none" strike="noStrike" dirty="0">
                          <a:effectLst/>
                        </a:rPr>
                        <a:t>Mar-08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u="none" strike="noStrike" dirty="0">
                          <a:effectLst/>
                        </a:rPr>
                        <a:t>411.5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2611"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u="none" strike="noStrike" dirty="0">
                          <a:effectLst/>
                        </a:rPr>
                        <a:t>Apr-08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n-GB" sz="600" u="none" strike="noStrike" dirty="0">
                          <a:effectLst/>
                        </a:rPr>
                        <a:t>7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u="none" strike="noStrike" dirty="0">
                          <a:effectLst/>
                        </a:rPr>
                        <a:t>14.6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611"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u="none" strike="noStrike" dirty="0">
                          <a:effectLst/>
                        </a:rPr>
                        <a:t>May-08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u="none" strike="noStrike" dirty="0">
                          <a:effectLst/>
                        </a:rPr>
                        <a:t>0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611"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u="none" strike="noStrike" dirty="0">
                          <a:effectLst/>
                        </a:rPr>
                        <a:t>Jun-08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u="none" strike="noStrike" dirty="0">
                          <a:effectLst/>
                        </a:rPr>
                        <a:t>604.2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611"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u="none" strike="noStrike" dirty="0">
                          <a:effectLst/>
                        </a:rPr>
                        <a:t>Jul-08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u="none" strike="noStrike" dirty="0">
                          <a:effectLst/>
                        </a:rPr>
                        <a:t>469.3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611"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u="none" strike="noStrike" dirty="0">
                          <a:effectLst/>
                        </a:rPr>
                        <a:t>Aug-08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u="none" strike="noStrike" dirty="0">
                          <a:effectLst/>
                        </a:rPr>
                        <a:t>147.6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611"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u="none" strike="noStrike" dirty="0">
                          <a:effectLst/>
                        </a:rPr>
                        <a:t>Sep-08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u="none" strike="noStrike" dirty="0">
                          <a:effectLst/>
                        </a:rPr>
                        <a:t>174.6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611"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u="none" strike="noStrike" dirty="0">
                          <a:effectLst/>
                        </a:rPr>
                        <a:t>Oct-08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u="none" strike="noStrike" dirty="0">
                          <a:effectLst/>
                        </a:rPr>
                        <a:t>247.1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611"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u="none" strike="noStrike" dirty="0">
                          <a:effectLst/>
                        </a:rPr>
                        <a:t>Nov-08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u="none" strike="noStrike" dirty="0">
                          <a:effectLst/>
                        </a:rPr>
                        <a:t>644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611"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u="none" strike="noStrike" dirty="0">
                          <a:effectLst/>
                        </a:rPr>
                        <a:t>Dec-08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u="none" strike="noStrike" dirty="0">
                          <a:effectLst/>
                        </a:rPr>
                        <a:t>272.5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611"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u="none" strike="noStrike" dirty="0">
                          <a:effectLst/>
                        </a:rPr>
                        <a:t>Jan-09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u="none" strike="noStrike" dirty="0">
                          <a:effectLst/>
                        </a:rPr>
                        <a:t>608.5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611"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u="none" strike="noStrike" dirty="0">
                          <a:effectLst/>
                        </a:rPr>
                        <a:t>Feb-09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u="none" strike="noStrike" dirty="0">
                          <a:effectLst/>
                        </a:rPr>
                        <a:t>723.5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2611">
                <a:tc>
                  <a:txBody>
                    <a:bodyPr/>
                    <a:lstStyle/>
                    <a:p>
                      <a:pPr algn="r" fontAlgn="b"/>
                      <a:r>
                        <a:rPr lang="en-GB" sz="600" u="none" strike="noStrike" dirty="0">
                          <a:effectLst/>
                        </a:rPr>
                        <a:t>Mar-09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600" u="none" strike="noStrike" dirty="0">
                          <a:effectLst/>
                        </a:rPr>
                        <a:t>984.3</a:t>
                      </a:r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130" marR="5130" marT="513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986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Socio-Economic 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3400" dirty="0" smtClean="0"/>
              <a:t>Around a third of responses for income were missing</a:t>
            </a:r>
          </a:p>
          <a:p>
            <a:pPr marL="0" indent="0">
              <a:buNone/>
            </a:pPr>
            <a:endParaRPr lang="en-GB" sz="3400" dirty="0"/>
          </a:p>
          <a:p>
            <a:r>
              <a:rPr lang="en-GB" sz="3400" dirty="0" smtClean="0"/>
              <a:t>Respondents were classified according to level of education:</a:t>
            </a:r>
          </a:p>
          <a:p>
            <a:endParaRPr lang="en-GB" sz="3400" dirty="0" smtClean="0"/>
          </a:p>
          <a:p>
            <a:pPr marL="0" indent="0">
              <a:buNone/>
            </a:pPr>
            <a:r>
              <a:rPr lang="en-GB" sz="3400" dirty="0" smtClean="0"/>
              <a:t>	</a:t>
            </a:r>
            <a:r>
              <a:rPr lang="en-GB" sz="2600" dirty="0" smtClean="0"/>
              <a:t>- Low: </a:t>
            </a:r>
            <a:r>
              <a:rPr lang="en-GB" sz="2600" dirty="0"/>
              <a:t>C</a:t>
            </a:r>
            <a:r>
              <a:rPr lang="en-GB" sz="2600" dirty="0" smtClean="0"/>
              <a:t>ompulsory education up to age 16 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 smtClean="0"/>
              <a:t>	- Middle: A-level or Level 3 vocational qualifications, any course of 	higher education below degree level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 smtClean="0"/>
              <a:t>	- High: Any degree-level university education or above</a:t>
            </a:r>
            <a:endParaRPr lang="en-GB" sz="2600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50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1079500"/>
          </a:xfrm>
        </p:spPr>
        <p:txBody>
          <a:bodyPr>
            <a:normAutofit/>
          </a:bodyPr>
          <a:lstStyle/>
          <a:p>
            <a:r>
              <a:rPr lang="en-GB" dirty="0" smtClean="0"/>
              <a:t>Campaign Exposure: TVRs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79388" y="1600201"/>
            <a:ext cx="8785225" cy="4493096"/>
          </a:xfrm>
        </p:spPr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</a:pPr>
            <a:r>
              <a:rPr lang="en-GB" sz="2400" dirty="0" smtClean="0"/>
              <a:t>Television ratings (TVRs) / Gross rating points (GRPs):</a:t>
            </a:r>
          </a:p>
          <a:p>
            <a:pPr marL="0" indent="0">
              <a:buFont typeface="Arial" charset="0"/>
              <a:buNone/>
            </a:pPr>
            <a:endParaRPr lang="en-GB" sz="2400" dirty="0" smtClean="0"/>
          </a:p>
          <a:p>
            <a:pPr marL="0" indent="0">
              <a:buFont typeface="Arial" charset="0"/>
              <a:buNone/>
            </a:pPr>
            <a:r>
              <a:rPr lang="en-GB" sz="2400" dirty="0" smtClean="0"/>
              <a:t>	- Expressed as the percentage of all potential viewers capable 	of receiving broadcast signals in a given media market 	exposed to an advertisement during a given time period</a:t>
            </a:r>
          </a:p>
          <a:p>
            <a:pPr marL="0" indent="0">
              <a:buFont typeface="Arial" charset="0"/>
              <a:buNone/>
            </a:pPr>
            <a:endParaRPr lang="en-GB" sz="2400" dirty="0" smtClean="0"/>
          </a:p>
          <a:p>
            <a:pPr marL="0" indent="0">
              <a:buFont typeface="Arial" charset="0"/>
              <a:buNone/>
            </a:pPr>
            <a:r>
              <a:rPr lang="en-GB" sz="2400" dirty="0" smtClean="0"/>
              <a:t>	e.g. 1000 TVRs = each person has viewed an ad 10 times, or 	50% have viewed it 20 times</a:t>
            </a:r>
          </a:p>
          <a:p>
            <a:pPr marL="0" indent="0">
              <a:buFont typeface="Arial" charset="0"/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On </a:t>
            </a:r>
            <a:r>
              <a:rPr lang="en-GB" sz="2400" dirty="0"/>
              <a:t>an individual level, actual exposure will vary according to a range of factors, including </a:t>
            </a:r>
            <a:r>
              <a:rPr lang="en-GB" sz="2400" dirty="0" smtClean="0"/>
              <a:t>frequency </a:t>
            </a:r>
            <a:r>
              <a:rPr lang="en-GB" sz="2400" dirty="0"/>
              <a:t>and time of television </a:t>
            </a:r>
            <a:r>
              <a:rPr lang="en-GB" sz="2400" dirty="0" smtClean="0"/>
              <a:t>viewing</a:t>
            </a:r>
            <a:endParaRPr lang="en-GB" sz="2400" dirty="0" smtClean="0">
              <a:effectLst/>
            </a:endParaRPr>
          </a:p>
          <a:p>
            <a:pPr marL="0" indent="0">
              <a:buFont typeface="Arial" charset="0"/>
              <a:buNone/>
            </a:pPr>
            <a:endParaRPr lang="en-GB" sz="2400" dirty="0" smtClean="0">
              <a:solidFill>
                <a:srgbClr val="FF0000"/>
              </a:solidFill>
            </a:endParaRPr>
          </a:p>
        </p:txBody>
      </p:sp>
      <p:pic>
        <p:nvPicPr>
          <p:cNvPr id="5124" name="Picture 1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350"/>
            <a:ext cx="9144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27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Campaign Exposure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F</a:t>
            </a:r>
            <a:r>
              <a:rPr lang="en-GB" sz="2400" dirty="0" smtClean="0"/>
              <a:t>rom April 2005 to March 2009 ranged from 0 to 1,051 TVRs, with a mean of 276.6. The total exposure over the period was 13,276 TVRs </a:t>
            </a:r>
          </a:p>
          <a:p>
            <a:endParaRPr lang="en-GB" sz="2400" dirty="0" smtClean="0"/>
          </a:p>
          <a:p>
            <a:r>
              <a:rPr lang="en-GB" sz="2400" dirty="0" smtClean="0"/>
              <a:t>There was no discernible                                                                                                                               long-term trend in tobacco                                                                                                                 control TVRs, although                                                                                                                                                      campaign exposure                                                                                          tended to peak                                                                                               in January</a:t>
            </a: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10808"/>
            <a:ext cx="4121043" cy="270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48345" y="2821578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TVRs: 2004-2012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9892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Campaign Exposure Intensity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0033902"/>
              </p:ext>
            </p:extLst>
          </p:nvPr>
        </p:nvGraphicFramePr>
        <p:xfrm>
          <a:off x="179512" y="1556792"/>
          <a:ext cx="8748464" cy="4248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279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" y="836612"/>
            <a:ext cx="9144000" cy="864195"/>
          </a:xfrm>
        </p:spPr>
        <p:txBody>
          <a:bodyPr>
            <a:normAutofit/>
          </a:bodyPr>
          <a:lstStyle/>
          <a:p>
            <a:r>
              <a:rPr lang="en-GB" dirty="0" smtClean="0"/>
              <a:t>Characterisation of campaigns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3816350"/>
          </a:xfrm>
        </p:spPr>
        <p:txBody>
          <a:bodyPr>
            <a:normAutofit fontScale="92500" lnSpcReduction="10000"/>
          </a:bodyPr>
          <a:lstStyle/>
          <a:p>
            <a:r>
              <a:rPr lang="en-GB" sz="2600" dirty="0" smtClean="0"/>
              <a:t>Advertising content was categorised according to: </a:t>
            </a:r>
          </a:p>
          <a:p>
            <a:pPr>
              <a:buFontTx/>
              <a:buChar char="-"/>
            </a:pPr>
            <a:endParaRPr lang="en-GB" sz="2600" dirty="0" smtClean="0"/>
          </a:p>
          <a:p>
            <a:pPr lvl="3">
              <a:buFontTx/>
              <a:buChar char="-"/>
            </a:pPr>
            <a:r>
              <a:rPr lang="en-GB" sz="2600" dirty="0" smtClean="0"/>
              <a:t>Theme</a:t>
            </a:r>
          </a:p>
          <a:p>
            <a:pPr lvl="3">
              <a:buFontTx/>
              <a:buChar char="-"/>
            </a:pPr>
            <a:r>
              <a:rPr lang="en-GB" sz="2600" dirty="0" smtClean="0"/>
              <a:t>Informational content</a:t>
            </a:r>
          </a:p>
          <a:p>
            <a:pPr lvl="3">
              <a:buFontTx/>
              <a:buChar char="-"/>
            </a:pPr>
            <a:r>
              <a:rPr lang="en-GB" sz="2600" dirty="0" smtClean="0"/>
              <a:t>Emotional content</a:t>
            </a:r>
          </a:p>
          <a:p>
            <a:pPr lvl="3">
              <a:buFontTx/>
              <a:buChar char="-"/>
            </a:pPr>
            <a:r>
              <a:rPr lang="en-GB" sz="2600" dirty="0" smtClean="0"/>
              <a:t>Style of delivery</a:t>
            </a:r>
          </a:p>
          <a:p>
            <a:pPr lvl="1">
              <a:buFont typeface="Arial" charset="0"/>
              <a:buNone/>
            </a:pPr>
            <a:endParaRPr lang="en-GB" sz="2600" dirty="0" smtClean="0"/>
          </a:p>
          <a:p>
            <a:r>
              <a:rPr lang="en-GB" sz="2600" dirty="0" smtClean="0"/>
              <a:t>Coded by Tessa  Langley (University of Nottingham) and Michelle Sims (University of Bath)</a:t>
            </a:r>
          </a:p>
          <a:p>
            <a:endParaRPr lang="en-GB" sz="3800" dirty="0" smtClean="0"/>
          </a:p>
          <a:p>
            <a:pPr>
              <a:buFont typeface="Arial" charset="0"/>
              <a:buNone/>
            </a:pPr>
            <a:endParaRPr lang="en-GB" sz="2000" dirty="0" smtClean="0">
              <a:latin typeface="Verdana" pitchFamily="34" charset="0"/>
            </a:endParaRPr>
          </a:p>
        </p:txBody>
      </p:sp>
      <p:pic>
        <p:nvPicPr>
          <p:cNvPr id="15364" name="Picture 1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350"/>
            <a:ext cx="9144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61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Characterisation of campaigns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 smtClean="0"/>
              <a:t>For the purposes of our study, campaigns </a:t>
            </a:r>
            <a:r>
              <a:rPr lang="en-GB" sz="2400" dirty="0"/>
              <a:t>were </a:t>
            </a:r>
            <a:r>
              <a:rPr lang="en-GB" sz="2400" dirty="0" smtClean="0"/>
              <a:t>categorised as having either: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“Positive” emotional content: eliciting </a:t>
            </a:r>
            <a:r>
              <a:rPr lang="en-GB" sz="2400" dirty="0"/>
              <a:t>happiness, satisfaction or </a:t>
            </a:r>
            <a:r>
              <a:rPr lang="en-GB" sz="2400" dirty="0" smtClean="0"/>
              <a:t>hope (48.3%)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“Negative” emotional content: eliciting </a:t>
            </a:r>
            <a:r>
              <a:rPr lang="en-GB" sz="2400" dirty="0"/>
              <a:t>fear, sadness, guilt, anger </a:t>
            </a:r>
            <a:r>
              <a:rPr lang="en-GB" sz="2400" dirty="0" smtClean="0"/>
              <a:t>or disgust (46.5%)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… or no emotional content at all (5.2%)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4102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Outcome Variable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Question:</a:t>
            </a:r>
          </a:p>
          <a:p>
            <a:endParaRPr lang="en-GB" sz="2400" dirty="0" smtClean="0"/>
          </a:p>
          <a:p>
            <a:pPr marL="0" indent="0" algn="ctr">
              <a:buNone/>
            </a:pPr>
            <a:r>
              <a:rPr lang="en-GB" dirty="0" smtClean="0"/>
              <a:t>“</a:t>
            </a:r>
            <a:r>
              <a:rPr lang="en-GB" i="1" dirty="0" smtClean="0"/>
              <a:t>In </a:t>
            </a:r>
            <a:r>
              <a:rPr lang="en-GB" i="1" dirty="0"/>
              <a:t>the last 6 months, have you noticed advertising or information that talks about the dangers of smoking, or encourages quitting on television</a:t>
            </a:r>
            <a:r>
              <a:rPr lang="en-GB" i="1" dirty="0" smtClean="0"/>
              <a:t>?</a:t>
            </a:r>
            <a:r>
              <a:rPr lang="en-GB" dirty="0" smtClean="0"/>
              <a:t>” </a:t>
            </a:r>
          </a:p>
          <a:p>
            <a:pPr marL="0" indent="0" algn="ctr">
              <a:buNone/>
            </a:pPr>
            <a:endParaRPr lang="en-GB" dirty="0"/>
          </a:p>
          <a:p>
            <a:r>
              <a:rPr lang="en-GB" sz="2400" dirty="0" err="1" smtClean="0"/>
              <a:t>Operationalised</a:t>
            </a:r>
            <a:r>
              <a:rPr lang="en-GB" sz="2400" dirty="0" smtClean="0"/>
              <a:t> as a binary variable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958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We </a:t>
            </a:r>
            <a:r>
              <a:rPr lang="en-GB" sz="2400" dirty="0"/>
              <a:t>generated mutually adjusted variables for exposure to each campaign type in the 1-3, 4-6 and 1-6 months before survey</a:t>
            </a:r>
          </a:p>
          <a:p>
            <a:endParaRPr lang="en-GB" sz="2400" dirty="0"/>
          </a:p>
          <a:p>
            <a:r>
              <a:rPr lang="en-GB" sz="2400" dirty="0"/>
              <a:t>Generalised estimating equations (GEE) for binary </a:t>
            </a:r>
            <a:r>
              <a:rPr lang="en-GB" sz="2400" dirty="0" smtClean="0"/>
              <a:t>outcomes</a:t>
            </a:r>
          </a:p>
          <a:p>
            <a:endParaRPr lang="en-GB" sz="2400" dirty="0"/>
          </a:p>
          <a:p>
            <a:r>
              <a:rPr lang="en-GB" sz="2400" dirty="0" smtClean="0"/>
              <a:t>We tested the associations between exposure to different campaign types campaign recall, stratified by level of education</a:t>
            </a:r>
            <a:endParaRPr lang="en-GB" sz="2400" dirty="0"/>
          </a:p>
          <a:p>
            <a:pPr marL="0" indent="0">
              <a:buNone/>
            </a:pP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4224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511376"/>
              </p:ext>
            </p:extLst>
          </p:nvPr>
        </p:nvGraphicFramePr>
        <p:xfrm>
          <a:off x="971600" y="1916832"/>
          <a:ext cx="7136800" cy="25922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83093"/>
                <a:gridCol w="1501577"/>
                <a:gridCol w="1881284"/>
                <a:gridCol w="970846"/>
              </a:tblGrid>
              <a:tr h="518458"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 dirty="0">
                          <a:effectLst/>
                        </a:rPr>
                        <a:t> 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62" marR="12962" marT="1296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500" u="none" strike="noStrike" dirty="0">
                          <a:effectLst/>
                        </a:rPr>
                        <a:t> 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62" marR="12962" marT="12962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500" b="1" u="none" strike="noStrike" dirty="0">
                          <a:effectLst/>
                        </a:rPr>
                        <a:t>All Participants (n = 3972)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62" marR="12962" marT="1296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Campaign Category </a:t>
                      </a:r>
                      <a:r>
                        <a:rPr lang="en-GB" sz="1500" u="none" strike="noStrike" dirty="0" smtClean="0">
                          <a:effectLst/>
                        </a:rPr>
                        <a:t>TVRs*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62" marR="12962" marT="129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Period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62" marR="12962" marT="129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OR (95% CI)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62" marR="12962" marT="129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p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62" marR="12962" marT="129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All Campaigns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62" marR="12962" marT="1296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1-6 months ago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62" marR="12962" marT="1296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1.25 (1.10 - 1.41)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62" marR="12962" marT="1296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&lt; 0.001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62" marR="12962" marT="1296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Elicits Negative Emotions 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62" marR="12962" marT="129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1-6 months ago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62" marR="12962" marT="129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1.42 (1.24 - 1.62)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62" marR="12962" marT="129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&lt; 0.001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62" marR="12962" marT="1296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Elicits Positive Emotions 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62" marR="12962" marT="1296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1-6 months ago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62" marR="12962" marT="1296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0.89 (0.72 - 1.09)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62" marR="12962" marT="1296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0.256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962" marR="12962" marT="1296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64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In industrialised countries, tobacco use accounts for around half </a:t>
            </a:r>
            <a:r>
              <a:rPr lang="en-GB" sz="2400" dirty="0" smtClean="0"/>
              <a:t>the inequalities </a:t>
            </a:r>
            <a:r>
              <a:rPr lang="en-GB" sz="2400" dirty="0"/>
              <a:t>in adult </a:t>
            </a:r>
            <a:r>
              <a:rPr lang="en-GB" sz="2400" dirty="0" smtClean="0"/>
              <a:t>mortality</a:t>
            </a:r>
          </a:p>
          <a:p>
            <a:endParaRPr lang="en-GB" sz="2400" dirty="0" smtClean="0"/>
          </a:p>
          <a:p>
            <a:r>
              <a:rPr lang="en-GB" sz="2400" dirty="0" smtClean="0"/>
              <a:t>While </a:t>
            </a:r>
            <a:r>
              <a:rPr lang="en-GB" sz="2400" dirty="0"/>
              <a:t>overall rates of tobacco use in the UK declined from 2001 to 2008, no progress was made in multiply disadvantaged </a:t>
            </a:r>
            <a:r>
              <a:rPr lang="en-GB" sz="2400" dirty="0" smtClean="0"/>
              <a:t>groups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12058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1756100"/>
              </p:ext>
            </p:extLst>
          </p:nvPr>
        </p:nvGraphicFramePr>
        <p:xfrm>
          <a:off x="323528" y="1988840"/>
          <a:ext cx="8430724" cy="16561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056"/>
                <a:gridCol w="1512168"/>
                <a:gridCol w="1152128"/>
                <a:gridCol w="1224136"/>
                <a:gridCol w="576064"/>
                <a:gridCol w="1296144"/>
                <a:gridCol w="504056"/>
                <a:gridCol w="1186169"/>
                <a:gridCol w="475803"/>
              </a:tblGrid>
              <a:tr h="331237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 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1" marR="8281" marT="8281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 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1" marR="8281" marT="8281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u="none" strike="noStrike" dirty="0">
                          <a:effectLst/>
                        </a:rPr>
                        <a:t> 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1" marR="8281" marT="8281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900" b="1" u="none" strike="noStrike" dirty="0">
                          <a:effectLst/>
                        </a:rPr>
                        <a:t>Low Education (n = 1240)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1" marR="8281" marT="828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900" b="1" u="none" strike="noStrike" dirty="0">
                          <a:effectLst/>
                        </a:rPr>
                        <a:t>Mid Education (n = 1942)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1" marR="8281" marT="828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900" b="1" u="none" strike="noStrike" dirty="0">
                          <a:effectLst/>
                        </a:rPr>
                        <a:t>High Education (n = 750)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1" marR="8281" marT="828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3123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Model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1" marR="8281" marT="8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Campaign Category </a:t>
                      </a:r>
                      <a:r>
                        <a:rPr lang="en-GB" sz="900" u="none" strike="noStrike" dirty="0" smtClean="0">
                          <a:effectLst/>
                        </a:rPr>
                        <a:t>TVRs*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1" marR="8281" marT="8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Period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1" marR="8281" marT="8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OR (95% CI)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1" marR="8281" marT="8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p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1" marR="8281" marT="8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OR (95% CI)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1" marR="8281" marT="8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p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1" marR="8281" marT="8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OR (95% CI)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1" marR="8281" marT="8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p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1" marR="8281" marT="8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123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1 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1" marR="8281" marT="828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All Campaigns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1" marR="8281" marT="828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1-6 months ago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1" marR="8281" marT="828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1.10 (0.90 - 1.34)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1" marR="8281" marT="828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0.368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1" marR="8281" marT="828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1.39 (1.15 - 1.68)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1" marR="8281" marT="828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0.001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1" marR="8281" marT="828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1.28 (0.97 - 1.68)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1" marR="8281" marT="828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0.079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1" marR="8281" marT="828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12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2 </a:t>
                      </a:r>
                      <a:endParaRPr lang="en-GB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1" marR="8281" marT="8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Elicits Negative Emotions 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1" marR="8281" marT="8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1-6 months ago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1" marR="8281" marT="8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1.25 (1.01 - 1.56)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1" marR="8281" marT="8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0.042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1" marR="8281" marT="8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1.60 (1.30 - 1.95)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1" marR="8281" marT="8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&lt; 0.001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1" marR="8281" marT="8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1.43 (1.03 - 1.99)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1" marR="8281" marT="8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0.035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1" marR="8281" marT="828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123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Elicits Positive Emotions 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1" marR="8281" marT="828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1-6 months ago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1" marR="8281" marT="828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0.74 (0.53- 1.03)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1" marR="8281" marT="828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0.070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1" marR="8281" marT="828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0.98 (0.70 - 1.36)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1" marR="8281" marT="828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0.887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1" marR="8281" marT="828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0.97 (0.60 - 1.55)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1" marR="8281" marT="828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900" u="none" strike="noStrike" dirty="0">
                          <a:effectLst/>
                        </a:rPr>
                        <a:t>0.886</a:t>
                      </a:r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281" marR="8281" marT="8281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6757" y="3918942"/>
            <a:ext cx="8568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*in units of 1,000 TVRs, adjusted for gender, age group, cohort of recruitment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1647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Results: Duration of Recall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0194199"/>
              </p:ext>
            </p:extLst>
          </p:nvPr>
        </p:nvGraphicFramePr>
        <p:xfrm>
          <a:off x="395537" y="1844827"/>
          <a:ext cx="8352928" cy="3847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7204"/>
                <a:gridCol w="3411253"/>
                <a:gridCol w="1750435"/>
                <a:gridCol w="1526353"/>
                <a:gridCol w="787683"/>
              </a:tblGrid>
              <a:tr h="54957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0" u="none" strike="noStrike" dirty="0">
                          <a:effectLst/>
                        </a:rPr>
                        <a:t>Model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482" marR="13482" marT="1348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1" u="none" strike="noStrike" dirty="0">
                          <a:effectLst/>
                        </a:rPr>
                        <a:t>Campaign Category TVRs</a:t>
                      </a:r>
                      <a:r>
                        <a:rPr lang="en-GB" sz="1500" u="none" strike="noStrike" dirty="0">
                          <a:effectLst/>
                        </a:rPr>
                        <a:t>*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482" marR="13482" marT="1348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1" u="none" strike="noStrike" dirty="0">
                          <a:effectLst/>
                        </a:rPr>
                        <a:t>Period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482" marR="13482" marT="1348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500" u="none" strike="noStrike" dirty="0">
                          <a:effectLst/>
                        </a:rPr>
                        <a:t>OR (95% CI)                          (n = 3,972)</a:t>
                      </a:r>
                      <a:endParaRPr lang="fr-F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482" marR="13482" marT="1348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p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482" marR="13482" marT="1348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495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1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482" marR="13482" marT="1348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All Campaigns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482" marR="13482" marT="1348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1-3 months ago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482" marR="13482" marT="1348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1.38 (1.04 - 1.83)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482" marR="13482" marT="1348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0.025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482" marR="13482" marT="1348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495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All Campaigns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482" marR="13482" marT="1348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4-6 months ago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482" marR="13482" marT="1348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1.15 (0.91 - 1.45)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482" marR="13482" marT="1348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0.239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482" marR="13482" marT="1348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4957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2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482" marR="13482" marT="1348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Elicits Negative Emotions 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482" marR="13482" marT="1348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1-3 months ago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482" marR="13482" marT="1348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1.48 (1.07 - 2.04)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482" marR="13482" marT="1348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0.019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482" marR="13482" marT="1348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495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Elicits Negative Emotions 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482" marR="13482" marT="1348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4-6 months ago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482" marR="13482" marT="1348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1.44 (1.12 - 1.85)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482" marR="13482" marT="1348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0.004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482" marR="13482" marT="1348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495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Elicits Positive Emotions 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482" marR="13482" marT="1348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1-3 months ago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482" marR="13482" marT="1348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0.75 (0.43 - 1.32)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482" marR="13482" marT="1348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0.319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482" marR="13482" marT="1348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4957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Elicits Positive Emotions 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482" marR="13482" marT="1348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4-6 months ago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482" marR="13482" marT="1348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1.18 (0.48 - 2.94)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482" marR="13482" marT="1348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0.717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3482" marR="13482" marT="1348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64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Limitations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 smtClean="0"/>
              <a:t>The </a:t>
            </a:r>
            <a:r>
              <a:rPr lang="en-GB" sz="2400" dirty="0"/>
              <a:t>outcome </a:t>
            </a:r>
            <a:r>
              <a:rPr lang="en-GB" sz="2400" dirty="0" smtClean="0"/>
              <a:t>measure, recall, was </a:t>
            </a:r>
            <a:r>
              <a:rPr lang="en-GB" sz="2400" dirty="0"/>
              <a:t>based on self-reporting</a:t>
            </a: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/>
              <a:t>F</a:t>
            </a:r>
            <a:r>
              <a:rPr lang="en-GB" sz="2400" dirty="0" smtClean="0"/>
              <a:t>alse </a:t>
            </a:r>
            <a:r>
              <a:rPr lang="en-GB" sz="2400" dirty="0"/>
              <a:t>reporting may have occurred due to recall </a:t>
            </a:r>
            <a:r>
              <a:rPr lang="en-GB" sz="2400" dirty="0" smtClean="0"/>
              <a:t>of campaign </a:t>
            </a:r>
            <a:r>
              <a:rPr lang="en-GB" sz="2400" dirty="0"/>
              <a:t>exposure through other media such as billboards, radio, newspapers and the </a:t>
            </a:r>
            <a:r>
              <a:rPr lang="en-GB" sz="2400" dirty="0" smtClean="0"/>
              <a:t>internet</a:t>
            </a:r>
          </a:p>
          <a:p>
            <a:endParaRPr lang="en-GB" sz="2400" dirty="0"/>
          </a:p>
          <a:p>
            <a:r>
              <a:rPr lang="en-GB" sz="2400" dirty="0" smtClean="0"/>
              <a:t>We were unable to control for the timing of the launch phase of individual campaigns</a:t>
            </a:r>
          </a:p>
          <a:p>
            <a:endParaRPr lang="en-GB" sz="2400" dirty="0"/>
          </a:p>
          <a:p>
            <a:r>
              <a:rPr lang="en-GB" sz="2400" dirty="0" smtClean="0"/>
              <a:t>We could not evaluate unprompted recall of specific content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9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Findings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Increased exposure to campaigns with negative emotive content in the six months prior to each survey was associated with higher </a:t>
            </a:r>
            <a:r>
              <a:rPr lang="en-GB" sz="2000" dirty="0"/>
              <a:t>recall, with the greatest effect in the higher SES groups </a:t>
            </a:r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Increased exposure to “positive” campaigns was ineffective at generating recall  in any SES group</a:t>
            </a:r>
          </a:p>
          <a:p>
            <a:pPr lvl="0"/>
            <a:endParaRPr lang="en-GB" sz="2000" dirty="0"/>
          </a:p>
          <a:p>
            <a:pPr lvl="0"/>
            <a:r>
              <a:rPr lang="en-GB" sz="2000" dirty="0" smtClean="0"/>
              <a:t>“Negative” campaigns were also found to achieve longer durations of recall (over 3 months)</a:t>
            </a:r>
          </a:p>
          <a:p>
            <a:pPr lvl="0"/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64284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000" dirty="0"/>
              <a:t>Campaigns designed to elicit negative emotions </a:t>
            </a:r>
            <a:r>
              <a:rPr lang="en-GB" sz="2000" dirty="0" smtClean="0"/>
              <a:t>achieved </a:t>
            </a:r>
            <a:r>
              <a:rPr lang="en-GB" sz="2000" dirty="0"/>
              <a:t>higher rates and longer durations of </a:t>
            </a:r>
            <a:r>
              <a:rPr lang="en-GB" sz="2000" dirty="0" smtClean="0"/>
              <a:t>recall</a:t>
            </a:r>
          </a:p>
          <a:p>
            <a:endParaRPr lang="en-GB" sz="2000" dirty="0"/>
          </a:p>
          <a:p>
            <a:pPr lvl="0"/>
            <a:r>
              <a:rPr lang="en-GB" sz="2000" dirty="0"/>
              <a:t>Previous UK tobacco control campaigns may have been ineffective in reducing </a:t>
            </a:r>
            <a:r>
              <a:rPr lang="en-GB" sz="2000" dirty="0" smtClean="0"/>
              <a:t>inequalities </a:t>
            </a:r>
            <a:r>
              <a:rPr lang="en-GB" sz="2000" dirty="0"/>
              <a:t>due to lower rates of recall in low socioeconomic status </a:t>
            </a:r>
            <a:r>
              <a:rPr lang="en-GB" sz="2000" dirty="0" smtClean="0"/>
              <a:t>groups</a:t>
            </a:r>
            <a:endParaRPr lang="en-GB" sz="2000" dirty="0"/>
          </a:p>
          <a:p>
            <a:endParaRPr lang="en-GB" sz="2000" dirty="0" smtClean="0"/>
          </a:p>
          <a:p>
            <a:r>
              <a:rPr lang="en-GB" sz="2000" dirty="0" smtClean="0"/>
              <a:t>There may have been missed opportunities to reduce smoking prevalence over the last decade due to high expenditures on campaigns carrying “positive” messages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6164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296988"/>
          </a:xfrm>
        </p:spPr>
        <p:txBody>
          <a:bodyPr>
            <a:normAutofit/>
          </a:bodyPr>
          <a:lstStyle/>
          <a:p>
            <a:r>
              <a:rPr lang="en-GB" dirty="0" smtClean="0"/>
              <a:t>Acknowledgements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buFont typeface="Arial" charset="0"/>
              <a:buNone/>
            </a:pPr>
            <a:r>
              <a:rPr lang="en-GB" sz="2000" b="1" dirty="0" smtClean="0"/>
              <a:t>Research team </a:t>
            </a:r>
          </a:p>
          <a:p>
            <a:pPr algn="ctr">
              <a:buFont typeface="Arial" charset="0"/>
              <a:buNone/>
            </a:pPr>
            <a:endParaRPr lang="en-GB" sz="2000" dirty="0" smtClean="0"/>
          </a:p>
          <a:p>
            <a:pPr algn="ctr">
              <a:buFont typeface="Arial" charset="0"/>
              <a:buNone/>
            </a:pPr>
            <a:r>
              <a:rPr lang="en-GB" sz="2000" dirty="0" smtClean="0"/>
              <a:t>Nottingham: Sarah Lewis, Tessa Langley, Lisa Szatkowski</a:t>
            </a:r>
          </a:p>
          <a:p>
            <a:pPr algn="ctr">
              <a:buFont typeface="Arial" charset="0"/>
              <a:buNone/>
            </a:pPr>
            <a:r>
              <a:rPr lang="en-GB" sz="2000" dirty="0" smtClean="0"/>
              <a:t>Bath: Michelle Sims, Anna Gilmore, Ruth Salway</a:t>
            </a:r>
          </a:p>
          <a:p>
            <a:pPr algn="ctr">
              <a:buFont typeface="Arial" charset="0"/>
              <a:buNone/>
            </a:pPr>
            <a:r>
              <a:rPr lang="en-GB" sz="2000" dirty="0" smtClean="0"/>
              <a:t>KCL: Ann McNeill</a:t>
            </a:r>
          </a:p>
          <a:p>
            <a:endParaRPr lang="en-GB" sz="2000" dirty="0" smtClean="0">
              <a:latin typeface="Verdana" pitchFamily="34" charset="0"/>
            </a:endParaRPr>
          </a:p>
        </p:txBody>
      </p:sp>
      <p:pic>
        <p:nvPicPr>
          <p:cNvPr id="39940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350"/>
            <a:ext cx="9144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50" y="4848223"/>
            <a:ext cx="19732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87895"/>
            <a:ext cx="13795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https://encrypted-tbn0.gstatic.com/images?q=tbn:ANd9GcQHRCxagLkuvN9l1hPG4E3hX9BNl2uSLTpqDr5tU8kUi0bpMi1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55153"/>
            <a:ext cx="2160240" cy="90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90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1296988"/>
          </a:xfrm>
        </p:spPr>
        <p:txBody>
          <a:bodyPr>
            <a:normAutofit/>
          </a:bodyPr>
          <a:lstStyle/>
          <a:p>
            <a:r>
              <a:rPr lang="en-GB" dirty="0" smtClean="0"/>
              <a:t>Acknowledgements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Arial" charset="0"/>
              <a:buNone/>
            </a:pPr>
            <a:r>
              <a:rPr lang="en-GB" sz="2000" b="1" dirty="0" smtClean="0"/>
              <a:t>Funding</a:t>
            </a:r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/>
              <a:t>This project was funded by the </a:t>
            </a:r>
            <a:r>
              <a:rPr lang="en-GB" sz="1600" dirty="0"/>
              <a:t>National Prevention Research </a:t>
            </a:r>
            <a:r>
              <a:rPr lang="en-GB" sz="1600" dirty="0" smtClean="0"/>
              <a:t>Initiative. For more information about the NRPI, visit </a:t>
            </a:r>
            <a:r>
              <a:rPr lang="en-GB" sz="1600" u="sng" dirty="0" smtClean="0">
                <a:hlinkClick r:id="rId2"/>
              </a:rPr>
              <a:t>http://www.npri.org.uk</a:t>
            </a:r>
            <a:r>
              <a:rPr lang="en-GB" sz="1600" dirty="0" smtClean="0"/>
              <a:t>. </a:t>
            </a:r>
          </a:p>
          <a:p>
            <a:endParaRPr lang="en-GB" sz="1600" dirty="0"/>
          </a:p>
          <a:p>
            <a:pPr marL="0" indent="0">
              <a:buNone/>
            </a:pPr>
            <a:r>
              <a:rPr lang="en-GB" sz="1600" dirty="0"/>
              <a:t>T</a:t>
            </a:r>
            <a:r>
              <a:rPr lang="en-GB" sz="1600" dirty="0" smtClean="0"/>
              <a:t>he </a:t>
            </a:r>
            <a:r>
              <a:rPr lang="en-GB" sz="1600" dirty="0"/>
              <a:t>NPRI Funding Partners relevant to </a:t>
            </a:r>
            <a:r>
              <a:rPr lang="en-GB" sz="1600" dirty="0" smtClean="0"/>
              <a:t>this </a:t>
            </a:r>
            <a:r>
              <a:rPr lang="en-GB" sz="1600" dirty="0"/>
              <a:t>award are (in alphabetical order): Alzheimer's Research </a:t>
            </a:r>
            <a:r>
              <a:rPr lang="en-GB" sz="1600" dirty="0" smtClean="0"/>
              <a:t>Trust; Alzheimer's </a:t>
            </a:r>
            <a:r>
              <a:rPr lang="en-GB" sz="1600" dirty="0"/>
              <a:t>Society; Biotechnology and Biological Sciences Research Council; British Heart Foundation; Cancer Research </a:t>
            </a:r>
            <a:r>
              <a:rPr lang="en-GB" sz="1600" dirty="0" smtClean="0"/>
              <a:t>UK; Chief </a:t>
            </a:r>
            <a:r>
              <a:rPr lang="en-GB" sz="1600" dirty="0"/>
              <a:t>Scientist Office, Scottish Government Health Directorate; Department of Health; Diabetes UK; Economic and </a:t>
            </a:r>
            <a:r>
              <a:rPr lang="en-GB" sz="1600" dirty="0" smtClean="0"/>
              <a:t>Social Research </a:t>
            </a:r>
            <a:r>
              <a:rPr lang="en-GB" sz="1600" dirty="0"/>
              <a:t>Council; Health and Social Care Research and Development Division of the Public </a:t>
            </a:r>
            <a:r>
              <a:rPr lang="en-GB" sz="1600" dirty="0" smtClean="0"/>
              <a:t>Health Agency </a:t>
            </a:r>
            <a:r>
              <a:rPr lang="en-GB" sz="1600" dirty="0"/>
              <a:t>(HSC R&amp;D Division</a:t>
            </a:r>
            <a:r>
              <a:rPr lang="en-GB" sz="1600" dirty="0" smtClean="0"/>
              <a:t>); Medical </a:t>
            </a:r>
            <a:r>
              <a:rPr lang="en-GB" sz="1600" dirty="0"/>
              <a:t>Research Council; The Stroke Association; </a:t>
            </a:r>
            <a:r>
              <a:rPr lang="en-GB" sz="1600" dirty="0" err="1"/>
              <a:t>Wellcome</a:t>
            </a:r>
            <a:r>
              <a:rPr lang="en-GB" sz="1600" dirty="0"/>
              <a:t> Trust; and Welsh Assembly Government.</a:t>
            </a:r>
          </a:p>
        </p:txBody>
      </p:sp>
      <p:pic>
        <p:nvPicPr>
          <p:cNvPr id="39940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48350"/>
            <a:ext cx="9144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09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800" dirty="0" smtClean="0"/>
              <a:t>Thank you for your attention</a:t>
            </a:r>
          </a:p>
          <a:p>
            <a:pPr marL="0" indent="0" algn="ctr">
              <a:buNone/>
            </a:pPr>
            <a:endParaRPr lang="en-GB" sz="4800" dirty="0"/>
          </a:p>
          <a:p>
            <a:pPr marL="0" indent="0" algn="ctr">
              <a:buNone/>
            </a:pPr>
            <a:r>
              <a:rPr lang="en-GB" sz="4800" dirty="0" smtClean="0"/>
              <a:t>Any Questions?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765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700" dirty="0" err="1"/>
              <a:t>Jha</a:t>
            </a:r>
            <a:r>
              <a:rPr lang="en-GB" sz="1700" dirty="0"/>
              <a:t> P, </a:t>
            </a:r>
            <a:r>
              <a:rPr lang="en-GB" sz="1700" dirty="0" err="1"/>
              <a:t>Peto</a:t>
            </a:r>
            <a:r>
              <a:rPr lang="en-GB" sz="1700" dirty="0"/>
              <a:t> R, </a:t>
            </a:r>
            <a:r>
              <a:rPr lang="en-GB" sz="1700" dirty="0" err="1"/>
              <a:t>Zatonski</a:t>
            </a:r>
            <a:r>
              <a:rPr lang="en-GB" sz="1700" dirty="0"/>
              <a:t> W, </a:t>
            </a:r>
            <a:r>
              <a:rPr lang="en-GB" sz="1700" dirty="0" err="1"/>
              <a:t>Boreham</a:t>
            </a:r>
            <a:r>
              <a:rPr lang="en-GB" sz="1700" dirty="0"/>
              <a:t> J, Jarvis MJ, Lopez AD. Social inequalities in male mortality, and in male mortality from smoking: indirect estimation from national death rates in England and Wales, Poland, </a:t>
            </a:r>
            <a:r>
              <a:rPr lang="en-GB" sz="1700" dirty="0" smtClean="0"/>
              <a:t>and </a:t>
            </a:r>
            <a:r>
              <a:rPr lang="en-GB" sz="1700" dirty="0"/>
              <a:t>North America. Lancet. 2006;368(9533):367-70</a:t>
            </a:r>
            <a:r>
              <a:rPr lang="en-GB" sz="1700" dirty="0" smtClean="0"/>
              <a:t>.</a:t>
            </a:r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r>
              <a:rPr lang="en-GB" sz="1700" dirty="0" err="1"/>
              <a:t>Hiscock</a:t>
            </a:r>
            <a:r>
              <a:rPr lang="en-GB" sz="1700" dirty="0"/>
              <a:t> R, </a:t>
            </a:r>
            <a:r>
              <a:rPr lang="en-GB" sz="1700" dirty="0" err="1"/>
              <a:t>Bauld</a:t>
            </a:r>
            <a:r>
              <a:rPr lang="en-GB" sz="1700" dirty="0"/>
              <a:t> L, Amos A, Platt S. Smoking and socioeconomic status in England: the rise of the never smoker and the disadvantaged smoker. J Public Health (</a:t>
            </a:r>
            <a:r>
              <a:rPr lang="en-GB" sz="1700" dirty="0" err="1"/>
              <a:t>Oxf</a:t>
            </a:r>
            <a:r>
              <a:rPr lang="en-GB" sz="1700" dirty="0"/>
              <a:t>). 2012;34(3):390-6</a:t>
            </a:r>
            <a:r>
              <a:rPr lang="en-GB" sz="1700" dirty="0" smtClean="0"/>
              <a:t>.</a:t>
            </a:r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r>
              <a:rPr lang="en-GB" sz="1700" dirty="0" err="1"/>
              <a:t>Bala</a:t>
            </a:r>
            <a:r>
              <a:rPr lang="en-GB" sz="1700" dirty="0"/>
              <a:t> M, </a:t>
            </a:r>
            <a:r>
              <a:rPr lang="en-GB" sz="1700" dirty="0" err="1"/>
              <a:t>Strzeszynski</a:t>
            </a:r>
            <a:r>
              <a:rPr lang="en-GB" sz="1700" dirty="0"/>
              <a:t> L, Cahill K. Mass media interventions for smoking cessation in adults. Cochrane Database </a:t>
            </a:r>
            <a:r>
              <a:rPr lang="en-GB" sz="1700" dirty="0" err="1"/>
              <a:t>Syst</a:t>
            </a:r>
            <a:r>
              <a:rPr lang="en-GB" sz="1700" dirty="0"/>
              <a:t> Rev. 2008(1):CD004704</a:t>
            </a:r>
            <a:r>
              <a:rPr lang="en-GB" sz="1700" dirty="0" smtClean="0"/>
              <a:t>.</a:t>
            </a:r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r>
              <a:rPr lang="en-GB" sz="1700" dirty="0" smtClean="0">
                <a:effectLst/>
              </a:rPr>
              <a:t>Durkin SJ, Wakefield MA, </a:t>
            </a:r>
            <a:r>
              <a:rPr lang="en-GB" sz="1700" dirty="0" err="1" smtClean="0">
                <a:effectLst/>
              </a:rPr>
              <a:t>Spittal</a:t>
            </a:r>
            <a:r>
              <a:rPr lang="en-GB" sz="1700" dirty="0" smtClean="0">
                <a:effectLst/>
              </a:rPr>
              <a:t> MJ. Which types of televised anti-tobacco campaigns prompt more </a:t>
            </a:r>
            <a:r>
              <a:rPr lang="en-GB" sz="1700" dirty="0" err="1" smtClean="0">
                <a:effectLst/>
              </a:rPr>
              <a:t>quitline</a:t>
            </a:r>
            <a:r>
              <a:rPr lang="en-GB" sz="1700" dirty="0" smtClean="0">
                <a:effectLst/>
              </a:rPr>
              <a:t> calls from disadvantaged groups? Health </a:t>
            </a:r>
            <a:r>
              <a:rPr lang="en-GB" sz="1700" dirty="0" err="1" smtClean="0">
                <a:effectLst/>
              </a:rPr>
              <a:t>Educ</a:t>
            </a:r>
            <a:r>
              <a:rPr lang="en-GB" sz="1700" dirty="0" smtClean="0">
                <a:effectLst/>
              </a:rPr>
              <a:t> Res. 2011;26(6):998-1009.</a:t>
            </a:r>
          </a:p>
          <a:p>
            <a:pPr marL="0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30089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 (Continued)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700" dirty="0"/>
              <a:t>Dunlop SM, Perez D, Cotter T. The natural history of antismoking advertising recall: the influence of broadcasting parameters, emotional intensity and executional features. </a:t>
            </a:r>
            <a:r>
              <a:rPr lang="en-GB" sz="1700" dirty="0" err="1"/>
              <a:t>Tob</a:t>
            </a:r>
            <a:r>
              <a:rPr lang="en-GB" sz="1700" dirty="0"/>
              <a:t> Control. </a:t>
            </a:r>
            <a:r>
              <a:rPr lang="en-GB" sz="1700" dirty="0" smtClean="0"/>
              <a:t>2012</a:t>
            </a:r>
            <a:r>
              <a:rPr lang="en-GB" sz="1800" dirty="0" smtClean="0"/>
              <a:t>;0:1-8</a:t>
            </a:r>
            <a:r>
              <a:rPr lang="en-GB" sz="1700" dirty="0" smtClean="0"/>
              <a:t>.</a:t>
            </a:r>
            <a:endParaRPr lang="en-GB" sz="1700" dirty="0"/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r>
              <a:rPr lang="en-GB" sz="1700" dirty="0" err="1" smtClean="0">
                <a:effectLst/>
              </a:rPr>
              <a:t>Niederdeppe</a:t>
            </a:r>
            <a:r>
              <a:rPr lang="en-GB" sz="1700" dirty="0" smtClean="0">
                <a:effectLst/>
              </a:rPr>
              <a:t> J, </a:t>
            </a:r>
            <a:r>
              <a:rPr lang="en-GB" sz="1700" dirty="0" err="1" smtClean="0">
                <a:effectLst/>
              </a:rPr>
              <a:t>Farrelly</a:t>
            </a:r>
            <a:r>
              <a:rPr lang="en-GB" sz="1700" dirty="0" smtClean="0">
                <a:effectLst/>
              </a:rPr>
              <a:t> MC, </a:t>
            </a:r>
            <a:r>
              <a:rPr lang="en-GB" sz="1700" dirty="0" err="1" smtClean="0">
                <a:effectLst/>
              </a:rPr>
              <a:t>Nonnemaker</a:t>
            </a:r>
            <a:r>
              <a:rPr lang="en-GB" sz="1700" dirty="0" smtClean="0">
                <a:effectLst/>
              </a:rPr>
              <a:t> J, Davis KC, Wagner L. Socioeconomic variation in recall and perceived effectiveness of campaign advertisements to promote smoking cessation. </a:t>
            </a:r>
            <a:r>
              <a:rPr lang="en-GB" sz="1700" dirty="0" err="1" smtClean="0">
                <a:effectLst/>
              </a:rPr>
              <a:t>Soc</a:t>
            </a:r>
            <a:r>
              <a:rPr lang="en-GB" sz="1700" dirty="0" smtClean="0">
                <a:effectLst/>
              </a:rPr>
              <a:t> </a:t>
            </a:r>
            <a:r>
              <a:rPr lang="en-GB" sz="1700" dirty="0" err="1" smtClean="0">
                <a:effectLst/>
              </a:rPr>
              <a:t>Sci</a:t>
            </a:r>
            <a:r>
              <a:rPr lang="en-GB" sz="1700" dirty="0" smtClean="0">
                <a:effectLst/>
              </a:rPr>
              <a:t> Med. 2011;72(5):773-80.</a:t>
            </a:r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r>
              <a:rPr lang="en-GB" sz="2400" dirty="0" smtClean="0">
                <a:effectLst/>
              </a:rPr>
              <a:t>For more information on the ITC-4 Survey methodology:</a:t>
            </a:r>
          </a:p>
          <a:p>
            <a:pPr marL="0" indent="0">
              <a:buNone/>
            </a:pPr>
            <a:endParaRPr lang="en-GB" sz="1700" dirty="0"/>
          </a:p>
          <a:p>
            <a:pPr marL="0" indent="0">
              <a:buNone/>
            </a:pPr>
            <a:r>
              <a:rPr lang="en-GB" sz="1700" dirty="0" smtClean="0">
                <a:effectLst/>
              </a:rPr>
              <a:t>Thompson ME, Fong GT, Hammond D, Boudreau C, </a:t>
            </a:r>
            <a:r>
              <a:rPr lang="en-GB" sz="1700" dirty="0" err="1" smtClean="0">
                <a:effectLst/>
              </a:rPr>
              <a:t>Driezen</a:t>
            </a:r>
            <a:r>
              <a:rPr lang="en-GB" sz="1700" dirty="0" smtClean="0">
                <a:effectLst/>
              </a:rPr>
              <a:t> P, Hyland A, et al. Methods of the International Tobacco Control (ITC) Four Country Survey. </a:t>
            </a:r>
            <a:r>
              <a:rPr lang="en-GB" sz="1700" dirty="0" err="1" smtClean="0">
                <a:effectLst/>
              </a:rPr>
              <a:t>Tob</a:t>
            </a:r>
            <a:r>
              <a:rPr lang="en-GB" sz="1700" dirty="0" smtClean="0">
                <a:effectLst/>
              </a:rPr>
              <a:t> Control. 2006;15 </a:t>
            </a:r>
            <a:r>
              <a:rPr lang="en-GB" sz="1700" dirty="0" err="1" smtClean="0">
                <a:effectLst/>
              </a:rPr>
              <a:t>Suppl</a:t>
            </a:r>
            <a:r>
              <a:rPr lang="en-GB" sz="1700" dirty="0" smtClean="0">
                <a:effectLst/>
              </a:rPr>
              <a:t> 3:iii12-8</a:t>
            </a:r>
          </a:p>
          <a:p>
            <a:pPr marL="0" indent="0">
              <a:buNone/>
            </a:pPr>
            <a:endParaRPr lang="en-GB" sz="1700" dirty="0" smtClean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27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/>
              <a:t>Tobacco control mass media campaigns </a:t>
            </a:r>
            <a:r>
              <a:rPr lang="en-GB" sz="2400" dirty="0" smtClean="0"/>
              <a:t>play </a:t>
            </a:r>
            <a:r>
              <a:rPr lang="en-GB" sz="2400" dirty="0"/>
              <a:t>a key role in encouraging smoking cessation among </a:t>
            </a:r>
            <a:r>
              <a:rPr lang="en-GB" sz="2400" dirty="0" smtClean="0"/>
              <a:t>adults (</a:t>
            </a:r>
            <a:r>
              <a:rPr lang="en-GB" sz="2400" dirty="0" err="1" smtClean="0"/>
              <a:t>Bala</a:t>
            </a:r>
            <a:r>
              <a:rPr lang="en-GB" sz="2400" dirty="0" smtClean="0"/>
              <a:t> et al., 2012)</a:t>
            </a:r>
          </a:p>
          <a:p>
            <a:endParaRPr lang="en-GB" sz="2400" dirty="0"/>
          </a:p>
          <a:p>
            <a:r>
              <a:rPr lang="en-GB" sz="2400" dirty="0"/>
              <a:t>C</a:t>
            </a:r>
            <a:r>
              <a:rPr lang="en-GB" sz="2400" dirty="0" smtClean="0"/>
              <a:t>ampaigns </a:t>
            </a:r>
            <a:r>
              <a:rPr lang="en-GB" sz="2400" dirty="0"/>
              <a:t>featuring emotive or graphic content are more effective than those which do </a:t>
            </a:r>
            <a:r>
              <a:rPr lang="en-GB" sz="2400" dirty="0" smtClean="0"/>
              <a:t>not, especially among socioeconomically disadvantaged groups (Durkin et al., 2011) </a:t>
            </a:r>
          </a:p>
          <a:p>
            <a:endParaRPr lang="en-GB" sz="2400" dirty="0">
              <a:effectLst/>
            </a:endParaRPr>
          </a:p>
          <a:p>
            <a:r>
              <a:rPr lang="en-GB" sz="2400" dirty="0" smtClean="0"/>
              <a:t>Although many studies have measures recall in children and adolescents, little is known about the relationship between campaign exposure and recall in adults</a:t>
            </a:r>
            <a:endParaRPr lang="en-GB" sz="2400" dirty="0" smtClean="0">
              <a:effectLst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77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Adult Recall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200" dirty="0" smtClean="0"/>
              <a:t>Campaigns with highly emotive content, or those delivered using testimonials, tend to generate greater recall</a:t>
            </a:r>
          </a:p>
          <a:p>
            <a:endParaRPr lang="en-GB" sz="2200" dirty="0"/>
          </a:p>
          <a:p>
            <a:r>
              <a:rPr lang="en-GB" sz="2200" dirty="0" smtClean="0"/>
              <a:t>Recall tends to rise in line with campaign exposure, although increased exposure to emotive campaigns generated a greater increase in recall</a:t>
            </a:r>
          </a:p>
          <a:p>
            <a:endParaRPr lang="en-GB" sz="2200" dirty="0"/>
          </a:p>
          <a:p>
            <a:r>
              <a:rPr lang="en-GB" sz="2200" dirty="0" smtClean="0"/>
              <a:t>Recall tends to rise with level of education. The differences in levels of recall generated by each campaign type tend to narrow with higher levels of education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/>
          </a:p>
          <a:p>
            <a:pPr marL="0" indent="0" algn="ctr">
              <a:buNone/>
            </a:pPr>
            <a:r>
              <a:rPr lang="en-GB" sz="1700" dirty="0" smtClean="0"/>
              <a:t>Dunlop et al., 2012</a:t>
            </a:r>
          </a:p>
          <a:p>
            <a:pPr marL="0" indent="0" algn="ctr">
              <a:buNone/>
            </a:pPr>
            <a:r>
              <a:rPr lang="en-GB" sz="1700" dirty="0" err="1" smtClean="0"/>
              <a:t>Niederdeppe</a:t>
            </a:r>
            <a:r>
              <a:rPr lang="en-GB" sz="1700" dirty="0" smtClean="0"/>
              <a:t> et al., 2011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728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sz="2600" dirty="0" smtClean="0"/>
              <a:t>Why study campaign recall?</a:t>
            </a:r>
          </a:p>
          <a:p>
            <a:endParaRPr lang="en-GB" sz="2400" dirty="0"/>
          </a:p>
          <a:p>
            <a:r>
              <a:rPr lang="en-GB" sz="2200" dirty="0" smtClean="0"/>
              <a:t>To </a:t>
            </a:r>
            <a:r>
              <a:rPr lang="en-GB" sz="2200" dirty="0"/>
              <a:t>be effective in modifying behaviour, advertisements must be observed and </a:t>
            </a:r>
            <a:r>
              <a:rPr lang="en-GB" sz="2200" dirty="0" smtClean="0"/>
              <a:t>recalled</a:t>
            </a:r>
          </a:p>
          <a:p>
            <a:endParaRPr lang="en-GB" sz="2200" dirty="0"/>
          </a:p>
          <a:p>
            <a:r>
              <a:rPr lang="en-GB" sz="2200" dirty="0" smtClean="0"/>
              <a:t>Campaign recall provides a direct measure of the possible effectiveness of campaigns in reaching smokers, and could be considered a proxy measure of effective campaign exposure</a:t>
            </a:r>
          </a:p>
          <a:p>
            <a:endParaRPr lang="en-GB" sz="2200" dirty="0"/>
          </a:p>
          <a:p>
            <a:r>
              <a:rPr lang="en-GB" sz="2200" dirty="0" smtClean="0"/>
              <a:t>Can provide insight into the mechanisms through which tobacco control campaigns impact on rates of smoking prevalence and cessation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63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Opportunities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The UK provides an ideal setting in which to evaluate the effectiveness of different campaign types due to the variety of televised tobacco control advertising </a:t>
            </a:r>
            <a:r>
              <a:rPr lang="en-GB" sz="2400" dirty="0" smtClean="0"/>
              <a:t>content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000" dirty="0" smtClean="0"/>
              <a:t>This </a:t>
            </a:r>
            <a:r>
              <a:rPr lang="en-GB" sz="2000" dirty="0"/>
              <a:t>contrasts with other </a:t>
            </a:r>
            <a:r>
              <a:rPr lang="en-GB" sz="2000" dirty="0" smtClean="0"/>
              <a:t>settings: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 smtClean="0"/>
              <a:t>Australia: </a:t>
            </a:r>
            <a:r>
              <a:rPr lang="en-GB" sz="2000" dirty="0"/>
              <a:t>O</a:t>
            </a:r>
            <a:r>
              <a:rPr lang="en-GB" sz="2000" dirty="0" smtClean="0"/>
              <a:t>verwhelming </a:t>
            </a:r>
            <a:r>
              <a:rPr lang="en-GB" sz="2000" dirty="0"/>
              <a:t>majority</a:t>
            </a:r>
            <a:r>
              <a:rPr lang="en-GB" sz="2000" b="1" dirty="0"/>
              <a:t> </a:t>
            </a:r>
            <a:r>
              <a:rPr lang="en-GB" sz="2000" dirty="0"/>
              <a:t>of campaigns </a:t>
            </a:r>
            <a:r>
              <a:rPr lang="en-GB" sz="2000" dirty="0" smtClean="0"/>
              <a:t>employ graphic </a:t>
            </a:r>
            <a:r>
              <a:rPr lang="en-GB" sz="2000" dirty="0"/>
              <a:t>images </a:t>
            </a:r>
            <a:r>
              <a:rPr lang="en-GB" sz="2000" dirty="0" smtClean="0"/>
              <a:t>	and </a:t>
            </a:r>
            <a:r>
              <a:rPr lang="en-GB" sz="2000" dirty="0"/>
              <a:t>hard-hitting </a:t>
            </a:r>
            <a:r>
              <a:rPr lang="en-GB" sz="2000" dirty="0" smtClean="0"/>
              <a:t>messages. </a:t>
            </a:r>
          </a:p>
          <a:p>
            <a:endParaRPr lang="en-GB" sz="2000" dirty="0"/>
          </a:p>
          <a:p>
            <a:r>
              <a:rPr lang="en-GB" sz="2000" dirty="0" smtClean="0"/>
              <a:t>USA: Fragmented media market and a range of organisations 	disseminating tobacco control advertising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7502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 smtClean="0">
                <a:latin typeface="Verdana" pitchFamily="34" charset="0"/>
              </a:rPr>
              <a:t>Small individual-level effects of advertising </a:t>
            </a:r>
          </a:p>
          <a:p>
            <a:endParaRPr lang="en-GB" sz="2400" dirty="0">
              <a:latin typeface="Verdana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Verdana" pitchFamily="34" charset="0"/>
              </a:rPr>
              <a:t>	</a:t>
            </a:r>
            <a:r>
              <a:rPr lang="en-GB" sz="2000" dirty="0" smtClean="0">
                <a:latin typeface="Verdana" pitchFamily="34" charset="0"/>
              </a:rPr>
              <a:t>- Large samples and high levels of exposure are 	therefore required to detect significant effects</a:t>
            </a:r>
          </a:p>
          <a:p>
            <a:pPr marL="0" indent="0">
              <a:buNone/>
            </a:pPr>
            <a:endParaRPr lang="en-GB" sz="2400" dirty="0" smtClean="0">
              <a:latin typeface="Verdana" pitchFamily="34" charset="0"/>
            </a:endParaRPr>
          </a:p>
          <a:p>
            <a:r>
              <a:rPr lang="en-GB" sz="2400" dirty="0" smtClean="0">
                <a:latin typeface="Verdana" pitchFamily="34" charset="0"/>
              </a:rPr>
              <a:t>Confounding factors, including underlying trends, other concurrent policies and initiatives, individual-level characteristics…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8290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Hypotheses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Increased </a:t>
            </a:r>
            <a:r>
              <a:rPr lang="en-GB" sz="2000" dirty="0"/>
              <a:t>exposure to tobacco control campaigns results in increased recall, and that negative emotive campaigns achieve a greater size of </a:t>
            </a:r>
            <a:r>
              <a:rPr lang="en-GB" sz="2000" dirty="0" smtClean="0"/>
              <a:t>effect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000" dirty="0" smtClean="0"/>
              <a:t>Exposure </a:t>
            </a:r>
            <a:r>
              <a:rPr lang="en-GB" sz="2000" dirty="0"/>
              <a:t>to different types of televised tobacco </a:t>
            </a:r>
            <a:r>
              <a:rPr lang="en-GB" sz="2000" dirty="0" smtClean="0"/>
              <a:t>control campaigns </a:t>
            </a:r>
            <a:r>
              <a:rPr lang="en-GB" sz="2000" dirty="0"/>
              <a:t>has differential effects in different socioeconomic </a:t>
            </a:r>
            <a:r>
              <a:rPr lang="en-GB" sz="2000" dirty="0" smtClean="0"/>
              <a:t>groups</a:t>
            </a:r>
          </a:p>
          <a:p>
            <a:pPr marL="514350" indent="-514350">
              <a:buFont typeface="+mj-lt"/>
              <a:buAutoNum type="arabicPeriod"/>
            </a:pPr>
            <a:endParaRPr lang="en-GB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GB" sz="2000" dirty="0"/>
              <a:t>C</a:t>
            </a:r>
            <a:r>
              <a:rPr lang="en-GB" sz="2000" dirty="0" smtClean="0"/>
              <a:t>ampaigns </a:t>
            </a:r>
            <a:r>
              <a:rPr lang="en-GB" sz="2000" dirty="0"/>
              <a:t>designed to elicit negative emotions achieve </a:t>
            </a:r>
            <a:r>
              <a:rPr lang="en-GB" sz="2000" u="sng" dirty="0"/>
              <a:t>higher rates</a:t>
            </a:r>
            <a:r>
              <a:rPr lang="en-GB" sz="2000" dirty="0"/>
              <a:t> and </a:t>
            </a:r>
            <a:r>
              <a:rPr lang="en-GB" sz="2000" u="sng" dirty="0"/>
              <a:t>longer durations</a:t>
            </a:r>
            <a:r>
              <a:rPr lang="en-GB" sz="2000" dirty="0"/>
              <a:t> of </a:t>
            </a:r>
            <a:r>
              <a:rPr lang="en-GB" sz="2000" dirty="0" smtClean="0"/>
              <a:t>recall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1595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600" u="sng" dirty="0" smtClean="0"/>
              <a:t>The International </a:t>
            </a:r>
            <a:r>
              <a:rPr lang="en-GB" sz="2600" u="sng" dirty="0"/>
              <a:t>Tobacco Control Four Country Survey (ITC-4</a:t>
            </a:r>
            <a:r>
              <a:rPr lang="en-GB" sz="2600" u="sng" dirty="0" smtClean="0"/>
              <a:t>)</a:t>
            </a:r>
          </a:p>
          <a:p>
            <a:endParaRPr lang="en-GB" sz="2000" dirty="0"/>
          </a:p>
          <a:p>
            <a:r>
              <a:rPr lang="en-GB" sz="2200" dirty="0" smtClean="0"/>
              <a:t>An eight-wave prospective </a:t>
            </a:r>
            <a:r>
              <a:rPr lang="en-GB" sz="2200" dirty="0"/>
              <a:t>longitudinal cohort study of adult smokers in the United Kingdom, Australia, Canada and the United </a:t>
            </a:r>
            <a:r>
              <a:rPr lang="en-GB" sz="2200" dirty="0" smtClean="0"/>
              <a:t>States</a:t>
            </a:r>
          </a:p>
          <a:p>
            <a:endParaRPr lang="en-GB" sz="2200" dirty="0"/>
          </a:p>
          <a:p>
            <a:r>
              <a:rPr lang="en-GB" sz="2200" dirty="0"/>
              <a:t>The selection procedure used stratified random digit dialling to yield a representative sample of the UK smoking population aged ≥18 years who have smoked more than 100 cigarettes in their lifetime and who have smoked at least once in the past 30 </a:t>
            </a:r>
            <a:r>
              <a:rPr lang="en-GB" sz="2200" dirty="0" smtClean="0"/>
              <a:t>days</a:t>
            </a:r>
          </a:p>
          <a:p>
            <a:pPr marL="0" indent="0">
              <a:buNone/>
            </a:pPr>
            <a:endParaRPr lang="en-GB" sz="2200" dirty="0" smtClean="0"/>
          </a:p>
          <a:p>
            <a:r>
              <a:rPr lang="en-GB" sz="2200" dirty="0" smtClean="0"/>
              <a:t>Participants were rewarded with a £7 pharmacy voucher to encourage retention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698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8837</TotalTime>
  <Words>2026</Words>
  <Application>Microsoft Office PowerPoint</Application>
  <PresentationFormat>On-screen Show (4:3)</PresentationFormat>
  <Paragraphs>406</Paragraphs>
  <Slides>29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Office Theme</vt:lpstr>
      <vt:lpstr>4_Custom Design</vt:lpstr>
      <vt:lpstr>3_Custom Design</vt:lpstr>
      <vt:lpstr>2_Custom Design</vt:lpstr>
      <vt:lpstr>1_Custom Design</vt:lpstr>
      <vt:lpstr>Custom Design</vt:lpstr>
      <vt:lpstr>Impact of different types of tobacco control advertising content on six-month campaign recall in England</vt:lpstr>
      <vt:lpstr>Background</vt:lpstr>
      <vt:lpstr>Background</vt:lpstr>
      <vt:lpstr>Adult Recall</vt:lpstr>
      <vt:lpstr>Background</vt:lpstr>
      <vt:lpstr>Opportunities</vt:lpstr>
      <vt:lpstr>Challenges</vt:lpstr>
      <vt:lpstr>Hypotheses</vt:lpstr>
      <vt:lpstr>Methods</vt:lpstr>
      <vt:lpstr>Follow-up</vt:lpstr>
      <vt:lpstr>Socio-Economic Status</vt:lpstr>
      <vt:lpstr>Campaign Exposure: TVRs</vt:lpstr>
      <vt:lpstr>Campaign Exposure</vt:lpstr>
      <vt:lpstr>Campaign Exposure Intensity</vt:lpstr>
      <vt:lpstr>Characterisation of campaigns</vt:lpstr>
      <vt:lpstr>Characterisation of campaigns</vt:lpstr>
      <vt:lpstr>Outcome Variable</vt:lpstr>
      <vt:lpstr>Analysis</vt:lpstr>
      <vt:lpstr>Results</vt:lpstr>
      <vt:lpstr>Results</vt:lpstr>
      <vt:lpstr>Results: Duration of Recall</vt:lpstr>
      <vt:lpstr>Limitations</vt:lpstr>
      <vt:lpstr>Key Findings</vt:lpstr>
      <vt:lpstr>Conclusions</vt:lpstr>
      <vt:lpstr>Acknowledgements</vt:lpstr>
      <vt:lpstr>Acknowledgements</vt:lpstr>
      <vt:lpstr>PowerPoint Presentation</vt:lpstr>
      <vt:lpstr>References</vt:lpstr>
      <vt:lpstr>References (Continued)</vt:lpstr>
    </vt:vector>
  </TitlesOfParts>
  <Company>University Of Nottingham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different types of tobacco control advertising content on six-month campaign recall in England</dc:title>
  <dc:creator>Sol Richardson</dc:creator>
  <cp:lastModifiedBy>Sol Richardson</cp:lastModifiedBy>
  <cp:revision>105</cp:revision>
  <cp:lastPrinted>2013-06-25T16:30:47Z</cp:lastPrinted>
  <dcterms:created xsi:type="dcterms:W3CDTF">2013-06-19T10:22:49Z</dcterms:created>
  <dcterms:modified xsi:type="dcterms:W3CDTF">2013-06-28T08:58:56Z</dcterms:modified>
</cp:coreProperties>
</file>